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62" r:id="rId3"/>
    <p:sldId id="284" r:id="rId4"/>
    <p:sldId id="294" r:id="rId5"/>
    <p:sldId id="269" r:id="rId6"/>
    <p:sldId id="293" r:id="rId7"/>
    <p:sldId id="290" r:id="rId8"/>
    <p:sldId id="291" r:id="rId9"/>
    <p:sldId id="287" r:id="rId10"/>
    <p:sldId id="295" r:id="rId11"/>
    <p:sldId id="288" r:id="rId12"/>
    <p:sldId id="28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66" userDrawn="1">
          <p15:clr>
            <a:srgbClr val="A4A3A4"/>
          </p15:clr>
        </p15:guide>
        <p15:guide id="2" pos="5654" userDrawn="1">
          <p15:clr>
            <a:srgbClr val="A4A3A4"/>
          </p15:clr>
        </p15:guide>
        <p15:guide id="3" pos="756" userDrawn="1">
          <p15:clr>
            <a:srgbClr val="A4A3A4"/>
          </p15:clr>
        </p15:guide>
        <p15:guide id="4" orient="horz" pos="8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6F65"/>
    <a:srgbClr val="287184"/>
    <a:srgbClr val="89A67A"/>
    <a:srgbClr val="E49B35"/>
    <a:srgbClr val="508799"/>
    <a:srgbClr val="ED7167"/>
    <a:srgbClr val="ED6E64"/>
    <a:srgbClr val="D57053"/>
    <a:srgbClr val="EBCEBC"/>
    <a:srgbClr val="EBD3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29" autoAdjust="0"/>
    <p:restoredTop sz="82342" autoAdjust="0"/>
  </p:normalViewPr>
  <p:slideViewPr>
    <p:cSldViewPr snapToGrid="0">
      <p:cViewPr varScale="1">
        <p:scale>
          <a:sx n="61" d="100"/>
          <a:sy n="61" d="100"/>
        </p:scale>
        <p:origin x="588" y="66"/>
      </p:cViewPr>
      <p:guideLst>
        <p:guide orient="horz" pos="3566"/>
        <p:guide pos="5654"/>
        <p:guide pos="756"/>
        <p:guide orient="horz" pos="86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5C257-746E-4286-9FBE-250B30D5EF16}" type="datetimeFigureOut">
              <a:rPr lang="zh-CN" altLang="en-US" smtClean="0"/>
              <a:t>2016/9/13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480F8-E6C3-40F8-9E55-547B933503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956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各位评委老师，各位同学大家好，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我是</a:t>
            </a:r>
            <a:r>
              <a:rPr lang="en-US" altLang="zh-CN" dirty="0" err="1" smtClean="0"/>
              <a:t>OpenMind</a:t>
            </a:r>
            <a:r>
              <a:rPr lang="zh-CN" altLang="en-US" dirty="0" smtClean="0"/>
              <a:t>小组的</a:t>
            </a:r>
            <a:r>
              <a:rPr lang="en-US" altLang="zh-CN" dirty="0" smtClean="0"/>
              <a:t>PO</a:t>
            </a:r>
            <a:r>
              <a:rPr lang="zh-CN" altLang="en-US" dirty="0" smtClean="0"/>
              <a:t>， 吴小宝。现在由我来向大家介绍我们这次实训的产品</a:t>
            </a:r>
            <a:r>
              <a:rPr lang="en-US" altLang="zh-CN" dirty="0" smtClean="0"/>
              <a:t>——</a:t>
            </a:r>
            <a:r>
              <a:rPr lang="en-US" altLang="zh-CN" dirty="0" err="1" smtClean="0"/>
              <a:t>OpenMind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69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那么，以上就是我宣讲的全部内容，非常感谢小组成员的合作，感谢各位评委老师和同学的聆听，谢谢大家。 请问各位评委老师有没有什么问题。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158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首先，我想谈谈产品立意。 经过在东南大学两年多的学习，我和我的小组成员发现了几个问题</a:t>
            </a:r>
            <a:r>
              <a:rPr lang="zh-CN" altLang="en-US" dirty="0" smtClean="0"/>
              <a:t>。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一</a:t>
            </a:r>
            <a:r>
              <a:rPr lang="zh-CN" altLang="en-US" dirty="0" smtClean="0"/>
              <a:t>是有的同学有很多新颖的想法，但是自己却不是计算机专业的学生，没有实现的能力。 相反，二呢，是有的同学技术能力特别强</a:t>
            </a:r>
            <a:r>
              <a:rPr lang="zh-CN" altLang="en-US" dirty="0" smtClean="0"/>
              <a:t>，特别是一些技术社团中，却</a:t>
            </a:r>
            <a:r>
              <a:rPr lang="zh-CN" altLang="en-US" dirty="0" smtClean="0"/>
              <a:t>几乎没有一个切实可行和有价值的</a:t>
            </a:r>
            <a:r>
              <a:rPr lang="zh-CN" altLang="en-US" dirty="0" smtClean="0"/>
              <a:t>想法，导致一身本事却无用武之地。</a:t>
            </a:r>
            <a:r>
              <a:rPr lang="zh-CN" altLang="en-US" dirty="0" smtClean="0"/>
              <a:t>还有一点是，我们感觉学院内的技术分享氛围不是特别好。 </a:t>
            </a:r>
            <a:r>
              <a:rPr lang="zh-CN" altLang="en-US" dirty="0" smtClean="0"/>
              <a:t>很少知道周围的人都在忙些什么。在</a:t>
            </a:r>
            <a:r>
              <a:rPr lang="zh-CN" altLang="en-US" dirty="0" smtClean="0"/>
              <a:t>学习新的技术知识过程中，很容易遇到很多坑，如果能在某个地方看到相似问题的解答，或者和周围同样正在学习的好友交流交流，那么就事半功倍了。所以</a:t>
            </a:r>
            <a:r>
              <a:rPr lang="en-US" altLang="zh-CN" dirty="0" smtClean="0"/>
              <a:t>….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385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基于存在以上一些问题， 我们就像做一个面向在校学生的项目和技术分享平台。第一，这个平台是面向在校学生的，为在校学生服务的。第二，我们只专注对项目想法，项目收获和技术知识的分享。接着，我来介绍下这款产品的主要功能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85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第一个，发布项目。如果我有一个想法或者正在开发某个项目，而且我想让更多的人知道，那么我可以将项目的简介，一些链接和相关标签，甚至是各种文件上传到这个平台。第二个，浏览项目。我想知道学校里面的人都在做些什么，我会去这个平台上看看，浏览浏览别人发布的内容。第三个，投票，管理员会定期挑选一些项目出来，让用户来选择出他们觉得最有意义，最有意思的。最后一个是，如果你的项目有后续进展，还可以上传新的文件内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941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经过这次实训的奋战，我们已经实现了</a:t>
            </a:r>
            <a:r>
              <a:rPr lang="en-US" altLang="zh-CN" dirty="0" smtClean="0"/>
              <a:t>Android</a:t>
            </a:r>
            <a:r>
              <a:rPr lang="zh-CN" altLang="en-US" dirty="0" smtClean="0"/>
              <a:t>端和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端的程序。而且，已经部署到云服务器上了。大家可以访问一下这个</a:t>
            </a:r>
            <a:r>
              <a:rPr lang="en-US" altLang="zh-CN" dirty="0" smtClean="0"/>
              <a:t>URL</a:t>
            </a:r>
            <a:r>
              <a:rPr lang="zh-CN" altLang="en-US" dirty="0" smtClean="0"/>
              <a:t>。下面，来简单看一下演示。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91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下面，我想谈谈这个平台诞生后，它的意义和会带来的效果。首先，对于在校学生来说，这是一个学习知识的平台。通过这个平台，我可以更加便捷地获得别人的一些总结和经验。接着，如果我是一个有新颖的想法，我可以将自己的想法分享到这个平台上，让更多的人了解，或许就有同学有合作的意向。还有，同样，平台存在的众多项目总会有一个让我感兴趣的，那么我会选择去参与开发</a:t>
            </a:r>
            <a:r>
              <a:rPr lang="zh-CN" altLang="en-US" dirty="0" smtClean="0"/>
              <a:t>。其次，对学校来说，可以保存每一届学生的项目成果，下一届学生可以继续完善，加入新的想法，也能学习到知识经验。最后，对于校外企业来说，这是一个发掘创业项目的窗口。我们的想法是让企业公司作为一个观察者的角色参与到平台中，如果发现某个项目有投资价值，可以直接联系项目作者，表达合作意向，从而发挥有价值的项目更大的作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11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接着我想说明一下我们平台的技术亮点。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实</a:t>
            </a:r>
            <a:r>
              <a:rPr lang="zh-CN" altLang="en-US" dirty="0" smtClean="0"/>
              <a:t>训期间，我们组员对平台的安全性做了良好的测试。包括常见的防止</a:t>
            </a:r>
            <a:r>
              <a:rPr lang="en-US" altLang="zh-CN" dirty="0" err="1" smtClean="0"/>
              <a:t>js</a:t>
            </a:r>
            <a:r>
              <a:rPr lang="zh-CN" altLang="en-US" dirty="0" smtClean="0"/>
              <a:t>注入，防止</a:t>
            </a:r>
            <a:r>
              <a:rPr lang="en-US" altLang="zh-CN" dirty="0" err="1" smtClean="0"/>
              <a:t>sql</a:t>
            </a:r>
            <a:r>
              <a:rPr lang="zh-CN" altLang="en-US" dirty="0" smtClean="0"/>
              <a:t>注入</a:t>
            </a:r>
            <a:r>
              <a:rPr lang="zh-CN" altLang="en-US" baseline="0" dirty="0" smtClean="0"/>
              <a:t>， 屏蔽</a:t>
            </a:r>
            <a:r>
              <a:rPr lang="en-US" altLang="zh-CN" baseline="0" dirty="0" smtClean="0"/>
              <a:t>….. </a:t>
            </a:r>
            <a:r>
              <a:rPr lang="zh-CN" altLang="en-US" baseline="0" dirty="0" smtClean="0"/>
              <a:t>所以，平台的安全性大家可以放心。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929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还有服务器性能方面，我们使用了</a:t>
            </a:r>
            <a:r>
              <a:rPr lang="en-US" altLang="zh-CN" dirty="0" smtClean="0"/>
              <a:t>Nginx</a:t>
            </a:r>
            <a:r>
              <a:rPr lang="zh-CN" altLang="en-US" dirty="0" smtClean="0"/>
              <a:t>负载均衡。经过及时，总共</a:t>
            </a:r>
            <a:r>
              <a:rPr lang="en-US" altLang="zh-CN" dirty="0" smtClean="0"/>
              <a:t>4000</a:t>
            </a:r>
            <a:r>
              <a:rPr lang="zh-CN" altLang="en-US" dirty="0" smtClean="0"/>
              <a:t>个请求，平均每秒并发量是</a:t>
            </a:r>
            <a:r>
              <a:rPr lang="en-US" altLang="zh-CN" dirty="0" smtClean="0"/>
              <a:t>100…… </a:t>
            </a:r>
            <a:r>
              <a:rPr lang="zh-CN" altLang="en-US" dirty="0" smtClean="0"/>
              <a:t>还使用了</a:t>
            </a:r>
            <a:r>
              <a:rPr lang="en-US" altLang="zh-CN" dirty="0" smtClean="0"/>
              <a:t>WSGI</a:t>
            </a:r>
            <a:r>
              <a:rPr lang="zh-CN" altLang="en-US" dirty="0" smtClean="0"/>
              <a:t>技术，提高了服务器稳定性。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43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最后，我想谈谈未来的规划。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第一，逐步完善平台的功能。虽然实训期间的功能都已经完成并经过测试，但有些功能因为时间问题需要放到之后来继续实现。第二，逐步在学生中推广平台。希望更多的同学能参与平台，让平台上的内容更加丰富多彩</a:t>
            </a:r>
            <a:r>
              <a:rPr lang="zh-CN" altLang="en-US" dirty="0" smtClean="0"/>
              <a:t>。第三，是专门让管理员审核项目内容，去掉一些虚假广告之类的无用信息。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6480F8-E6C3-40F8-9E55-547B933503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71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96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05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731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079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079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1303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642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348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265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874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18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535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232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5076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01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051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0433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412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901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654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12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869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10778-D782-46AB-918C-02950C9E19C4}" type="datetimeFigureOut">
              <a:rPr lang="zh-CN" altLang="en-US" smtClean="0"/>
              <a:pPr/>
              <a:t>2016/9/13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3C713-0A25-4B27-8294-86EE1C308F4F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93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10778-D782-46AB-918C-02950C9E19C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2016/9/13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3C713-0A25-4B27-8294-86EE1C308F4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70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/>
          </a:solidFill>
          <a:ln>
            <a:solidFill>
              <a:srgbClr val="EE8F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EE8F82"/>
          </a:solidFill>
          <a:ln>
            <a:solidFill>
              <a:srgbClr val="EE8F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F756B">
              <a:alpha val="88000"/>
            </a:srgbClr>
          </a:solidFill>
          <a:ln>
            <a:solidFill>
              <a:srgbClr val="EE8F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4" name="任意多边形 823"/>
          <p:cNvSpPr/>
          <p:nvPr/>
        </p:nvSpPr>
        <p:spPr>
          <a:xfrm flipH="1" flipV="1">
            <a:off x="4399933" y="4206056"/>
            <a:ext cx="2239155" cy="2690045"/>
          </a:xfrm>
          <a:custGeom>
            <a:avLst/>
            <a:gdLst>
              <a:gd name="connsiteX0" fmla="*/ 1850042 w 2239155"/>
              <a:gd name="connsiteY0" fmla="*/ 2690045 h 2690045"/>
              <a:gd name="connsiteX1" fmla="*/ 0 w 2239155"/>
              <a:gd name="connsiteY1" fmla="*/ 0 h 2690045"/>
              <a:gd name="connsiteX2" fmla="*/ 798132 w 2239155"/>
              <a:gd name="connsiteY2" fmla="*/ 0 h 2690045"/>
              <a:gd name="connsiteX3" fmla="*/ 2239155 w 2239155"/>
              <a:gd name="connsiteY3" fmla="*/ 2095312 h 2690045"/>
              <a:gd name="connsiteX4" fmla="*/ 1865159 w 2239155"/>
              <a:gd name="connsiteY4" fmla="*/ 2679648 h 2690045"/>
              <a:gd name="connsiteX5" fmla="*/ 1850042 w 2239155"/>
              <a:gd name="connsiteY5" fmla="*/ 2690045 h 2690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39155" h="2690045">
                <a:moveTo>
                  <a:pt x="1850042" y="2690045"/>
                </a:moveTo>
                <a:lnTo>
                  <a:pt x="0" y="0"/>
                </a:lnTo>
                <a:lnTo>
                  <a:pt x="798132" y="0"/>
                </a:lnTo>
                <a:lnTo>
                  <a:pt x="2239155" y="2095312"/>
                </a:lnTo>
                <a:lnTo>
                  <a:pt x="1865159" y="2679648"/>
                </a:lnTo>
                <a:lnTo>
                  <a:pt x="1850042" y="2690045"/>
                </a:lnTo>
                <a:close/>
              </a:path>
            </a:pathLst>
          </a:custGeom>
          <a:solidFill>
            <a:srgbClr val="A9BD9C"/>
          </a:solidFill>
          <a:ln>
            <a:solidFill>
              <a:srgbClr val="A9BD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09D">
                <a:alpha val="3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t="30898" r="26794" b="49213"/>
          <a:stretch/>
        </p:blipFill>
        <p:spPr>
          <a:xfrm>
            <a:off x="495119" y="2123164"/>
            <a:ext cx="8906237" cy="1371601"/>
          </a:xfrm>
          <a:prstGeom prst="rect">
            <a:avLst/>
          </a:prstGeom>
        </p:spPr>
      </p:pic>
      <p:sp>
        <p:nvSpPr>
          <p:cNvPr id="534" name="任意多边形 533"/>
          <p:cNvSpPr/>
          <p:nvPr/>
        </p:nvSpPr>
        <p:spPr>
          <a:xfrm flipH="1" flipV="1">
            <a:off x="4012411" y="420605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/>
          </a:solidFill>
          <a:ln>
            <a:solidFill>
              <a:srgbClr val="89A6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任意多边形 72"/>
          <p:cNvSpPr/>
          <p:nvPr/>
        </p:nvSpPr>
        <p:spPr>
          <a:xfrm>
            <a:off x="2147990" y="4206055"/>
            <a:ext cx="2243162" cy="2702024"/>
          </a:xfrm>
          <a:custGeom>
            <a:avLst/>
            <a:gdLst>
              <a:gd name="connsiteX0" fmla="*/ 296787 w 2243162"/>
              <a:gd name="connsiteY0" fmla="*/ 2270482 h 2702024"/>
              <a:gd name="connsiteX1" fmla="*/ 593574 w 2243162"/>
              <a:gd name="connsiteY1" fmla="*/ 2702024 h 2702024"/>
              <a:gd name="connsiteX2" fmla="*/ 0 w 2243162"/>
              <a:gd name="connsiteY2" fmla="*/ 2702024 h 2702024"/>
              <a:gd name="connsiteX3" fmla="*/ 1852001 w 2243162"/>
              <a:gd name="connsiteY3" fmla="*/ 0 h 2702024"/>
              <a:gd name="connsiteX4" fmla="*/ 1874186 w 2243162"/>
              <a:gd name="connsiteY4" fmla="*/ 15258 h 2702024"/>
              <a:gd name="connsiteX5" fmla="*/ 2101791 w 2243162"/>
              <a:gd name="connsiteY5" fmla="*/ 370872 h 2702024"/>
              <a:gd name="connsiteX6" fmla="*/ 2099207 w 2243162"/>
              <a:gd name="connsiteY6" fmla="*/ 372649 h 2702024"/>
              <a:gd name="connsiteX7" fmla="*/ 2152853 w 2243162"/>
              <a:gd name="connsiteY7" fmla="*/ 450653 h 2702024"/>
              <a:gd name="connsiteX8" fmla="*/ 2243162 w 2243162"/>
              <a:gd name="connsiteY8" fmla="*/ 591754 h 2702024"/>
              <a:gd name="connsiteX9" fmla="*/ 800090 w 2243162"/>
              <a:gd name="connsiteY9" fmla="*/ 2690045 h 2702024"/>
              <a:gd name="connsiteX10" fmla="*/ 591618 w 2243162"/>
              <a:gd name="connsiteY10" fmla="*/ 2690045 h 2702024"/>
              <a:gd name="connsiteX11" fmla="*/ 296788 w 2243162"/>
              <a:gd name="connsiteY11" fmla="*/ 2261349 h 2702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43162" h="2702024">
                <a:moveTo>
                  <a:pt x="296787" y="2270482"/>
                </a:moveTo>
                <a:lnTo>
                  <a:pt x="593574" y="2702024"/>
                </a:lnTo>
                <a:lnTo>
                  <a:pt x="0" y="2702024"/>
                </a:lnTo>
                <a:close/>
                <a:moveTo>
                  <a:pt x="1852001" y="0"/>
                </a:moveTo>
                <a:lnTo>
                  <a:pt x="1874186" y="15258"/>
                </a:lnTo>
                <a:lnTo>
                  <a:pt x="2101791" y="370872"/>
                </a:lnTo>
                <a:lnTo>
                  <a:pt x="2099207" y="372649"/>
                </a:lnTo>
                <a:lnTo>
                  <a:pt x="2152853" y="450653"/>
                </a:lnTo>
                <a:lnTo>
                  <a:pt x="2243162" y="591754"/>
                </a:lnTo>
                <a:lnTo>
                  <a:pt x="800090" y="2690045"/>
                </a:lnTo>
                <a:lnTo>
                  <a:pt x="591618" y="2690045"/>
                </a:lnTo>
                <a:lnTo>
                  <a:pt x="296788" y="2261349"/>
                </a:lnTo>
                <a:close/>
              </a:path>
            </a:pathLst>
          </a:custGeom>
          <a:solidFill>
            <a:srgbClr val="A2B894">
              <a:alpha val="91000"/>
            </a:srgbClr>
          </a:solidFill>
          <a:ln>
            <a:solidFill>
              <a:srgbClr val="A9BD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/>
          </a:solidFill>
          <a:ln>
            <a:solidFill>
              <a:srgbClr val="508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D957C"/>
          </a:solidFill>
          <a:ln>
            <a:solidFill>
              <a:srgbClr val="DD95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/>
          </a:solidFill>
          <a:ln>
            <a:solidFill>
              <a:srgbClr val="D570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8" name="任意多边形 647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/>
          </a:solidFill>
          <a:ln>
            <a:solidFill>
              <a:srgbClr val="ED6F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/>
          </a:solidFill>
          <a:ln>
            <a:solidFill>
              <a:srgbClr val="3778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30728C">
              <a:alpha val="59000"/>
            </a:srgbClr>
          </a:solidFill>
          <a:ln>
            <a:solidFill>
              <a:srgbClr val="7CA5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7CA5A8"/>
          </a:solidFill>
          <a:ln>
            <a:solidFill>
              <a:srgbClr val="7BA3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/>
          </a:solidFill>
          <a:ln>
            <a:solidFill>
              <a:srgbClr val="E49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87000"/>
            </a:srgbClr>
          </a:solidFill>
          <a:ln>
            <a:solidFill>
              <a:srgbClr val="E5A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87000"/>
            </a:srgbClr>
          </a:solidFill>
          <a:ln>
            <a:solidFill>
              <a:srgbClr val="E5A6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D957C">
              <a:alpha val="76000"/>
            </a:srgbClr>
          </a:solidFill>
          <a:ln>
            <a:solidFill>
              <a:srgbClr val="E2AB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3" name="矩形 712"/>
          <p:cNvSpPr/>
          <p:nvPr/>
        </p:nvSpPr>
        <p:spPr>
          <a:xfrm>
            <a:off x="0" y="453529"/>
            <a:ext cx="686812" cy="463303"/>
          </a:xfrm>
          <a:prstGeom prst="rect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4" name="TextBox 40"/>
          <p:cNvSpPr txBox="1"/>
          <p:nvPr/>
        </p:nvSpPr>
        <p:spPr>
          <a:xfrm>
            <a:off x="832747" y="454348"/>
            <a:ext cx="249462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2400" dirty="0" err="1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OpenMind</a:t>
            </a:r>
            <a:r>
              <a:rPr lang="zh-CN" altLang="en-US" sz="240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  <a:endParaRPr lang="zh-CN" altLang="en-US" sz="24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15" name="直接连接符 714"/>
          <p:cNvCxnSpPr/>
          <p:nvPr/>
        </p:nvCxnSpPr>
        <p:spPr>
          <a:xfrm>
            <a:off x="789728" y="452710"/>
            <a:ext cx="0" cy="464941"/>
          </a:xfrm>
          <a:prstGeom prst="line">
            <a:avLst/>
          </a:prstGeom>
          <a:ln w="19050">
            <a:solidFill>
              <a:srgbClr val="3461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8" name="矩形 827"/>
          <p:cNvSpPr/>
          <p:nvPr/>
        </p:nvSpPr>
        <p:spPr>
          <a:xfrm>
            <a:off x="2679063" y="2338667"/>
            <a:ext cx="49043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6600" b="1" kern="100" dirty="0" err="1" smtClean="0">
                <a:solidFill>
                  <a:srgbClr val="315B7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OpenMind</a:t>
            </a:r>
            <a:endParaRPr lang="zh-CN" altLang="zh-CN" sz="6600" b="1" kern="100" dirty="0">
              <a:solidFill>
                <a:srgbClr val="315B7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88000"/>
            </a:srgbClr>
          </a:solidFill>
          <a:ln>
            <a:solidFill>
              <a:srgbClr val="ED80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523587" y="4160447"/>
            <a:ext cx="3685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</a:t>
            </a:r>
            <a:r>
              <a:rPr lang="zh-CN" altLang="en-US" sz="360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zh-CN" altLang="en-US" sz="360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吴小宝</a:t>
            </a:r>
            <a:endParaRPr lang="zh-CN" altLang="en-US" sz="36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82000"/>
            </a:srgbClr>
          </a:solidFill>
          <a:ln>
            <a:solidFill>
              <a:srgbClr val="EE6F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flipV="1">
            <a:off x="500062" y="2051840"/>
            <a:ext cx="8896351" cy="100368"/>
          </a:xfrm>
          <a:prstGeom prst="ellipse">
            <a:avLst/>
          </a:prstGeom>
          <a:gradFill flip="none" rotWithShape="1">
            <a:gsLst>
              <a:gs pos="62000">
                <a:schemeClr val="bg1"/>
              </a:gs>
              <a:gs pos="47000">
                <a:schemeClr val="tx1">
                  <a:alpha val="3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 flipV="1">
            <a:off x="500062" y="3463195"/>
            <a:ext cx="8896351" cy="93124"/>
          </a:xfrm>
          <a:prstGeom prst="ellipse">
            <a:avLst/>
          </a:prstGeom>
          <a:gradFill flip="none" rotWithShape="1">
            <a:gsLst>
              <a:gs pos="70000">
                <a:schemeClr val="bg1"/>
              </a:gs>
              <a:gs pos="47000">
                <a:schemeClr val="tx1">
                  <a:alpha val="3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5033694" y="294095"/>
            <a:ext cx="710648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240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东南大学软件学院</a:t>
            </a:r>
            <a:endParaRPr lang="en-US" altLang="zh-CN" sz="2400" dirty="0" smtClean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College of Software Engineering</a:t>
            </a:r>
            <a:endParaRPr lang="zh-CN" altLang="en-US" sz="16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12125649" y="412492"/>
            <a:ext cx="0" cy="464941"/>
          </a:xfrm>
          <a:prstGeom prst="line">
            <a:avLst/>
          </a:prstGeom>
          <a:ln w="19050">
            <a:solidFill>
              <a:srgbClr val="3461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17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500" fill="hold"/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500" fill="hold"/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2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28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8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28" grpId="0"/>
          <p:bldP spid="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826288" y="207944"/>
            <a:ext cx="1415772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未来规划</a:t>
            </a:r>
            <a:endParaRPr lang="zh-CN" altLang="zh-CN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26288" y="1360692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逐步完善平台的功能</a:t>
            </a:r>
            <a:endParaRPr lang="zh-CN" altLang="en-US" sz="32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826288" y="2736076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逐步推广平台</a:t>
            </a:r>
            <a:endParaRPr lang="zh-CN" altLang="en-US" sz="32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826288" y="4076306"/>
            <a:ext cx="30572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引入管理员机制</a:t>
            </a:r>
            <a:endParaRPr lang="zh-CN" altLang="en-US" sz="32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772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3" grpId="0"/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 69"/>
          <p:cNvSpPr/>
          <p:nvPr/>
        </p:nvSpPr>
        <p:spPr>
          <a:xfrm>
            <a:off x="561878" y="5459184"/>
            <a:ext cx="1379383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9" name="任意多边形 68"/>
          <p:cNvSpPr/>
          <p:nvPr/>
        </p:nvSpPr>
        <p:spPr>
          <a:xfrm>
            <a:off x="1950045" y="5459185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9" name="任意多边形 818"/>
          <p:cNvSpPr/>
          <p:nvPr/>
        </p:nvSpPr>
        <p:spPr>
          <a:xfrm flipV="1">
            <a:off x="5466344" y="5123204"/>
            <a:ext cx="1608399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0" name="任意多边形 519"/>
          <p:cNvSpPr/>
          <p:nvPr/>
        </p:nvSpPr>
        <p:spPr>
          <a:xfrm>
            <a:off x="10576107" y="2869222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86" name="任意多边形 685"/>
          <p:cNvSpPr/>
          <p:nvPr/>
        </p:nvSpPr>
        <p:spPr>
          <a:xfrm>
            <a:off x="9482394" y="2"/>
            <a:ext cx="1474363" cy="1578003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任意多边形 83"/>
          <p:cNvSpPr/>
          <p:nvPr/>
        </p:nvSpPr>
        <p:spPr>
          <a:xfrm>
            <a:off x="10965533" y="0"/>
            <a:ext cx="1238363" cy="1578003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04" name="任意多边形 703"/>
          <p:cNvSpPr/>
          <p:nvPr/>
        </p:nvSpPr>
        <p:spPr>
          <a:xfrm>
            <a:off x="11202885" y="1946823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8" name="任意多边形 87"/>
          <p:cNvSpPr/>
          <p:nvPr/>
        </p:nvSpPr>
        <p:spPr>
          <a:xfrm>
            <a:off x="11601949" y="1071566"/>
            <a:ext cx="601947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00" name="任意多边形 699"/>
          <p:cNvSpPr/>
          <p:nvPr/>
        </p:nvSpPr>
        <p:spPr>
          <a:xfrm>
            <a:off x="10965535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99" name="任意多边形 698"/>
          <p:cNvSpPr/>
          <p:nvPr/>
        </p:nvSpPr>
        <p:spPr>
          <a:xfrm>
            <a:off x="10965535" y="2527083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4" name="任意多边形 93"/>
          <p:cNvSpPr/>
          <p:nvPr/>
        </p:nvSpPr>
        <p:spPr>
          <a:xfrm>
            <a:off x="11601949" y="2527082"/>
            <a:ext cx="601947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3" name="任意多边形 522"/>
          <p:cNvSpPr/>
          <p:nvPr/>
        </p:nvSpPr>
        <p:spPr>
          <a:xfrm>
            <a:off x="10576107" y="983272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7" y="1590212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2444780" y="4491809"/>
            <a:ext cx="1946375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任意多边形 49"/>
          <p:cNvSpPr/>
          <p:nvPr/>
        </p:nvSpPr>
        <p:spPr>
          <a:xfrm>
            <a:off x="4399938" y="4491807"/>
            <a:ext cx="2050873" cy="2416275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2344512" y="6762291"/>
            <a:ext cx="200535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2" name="任意多边形 811"/>
          <p:cNvSpPr/>
          <p:nvPr/>
        </p:nvSpPr>
        <p:spPr>
          <a:xfrm flipV="1">
            <a:off x="4397483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38" name="任意多边形 637"/>
          <p:cNvSpPr/>
          <p:nvPr/>
        </p:nvSpPr>
        <p:spPr>
          <a:xfrm flipV="1">
            <a:off x="4008051" y="5881806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8" y="5495460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10" name="任意多边形 709"/>
          <p:cNvSpPr/>
          <p:nvPr/>
        </p:nvSpPr>
        <p:spPr>
          <a:xfrm>
            <a:off x="11211939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71" name="任意多边形 670"/>
          <p:cNvSpPr/>
          <p:nvPr/>
        </p:nvSpPr>
        <p:spPr>
          <a:xfrm flipV="1">
            <a:off x="9195719" y="5503277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>
            <a:off x="8221119" y="5503278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任意多边形 80"/>
          <p:cNvSpPr/>
          <p:nvPr/>
        </p:nvSpPr>
        <p:spPr>
          <a:xfrm>
            <a:off x="9585152" y="5503278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89" name="任意多边形 788"/>
          <p:cNvSpPr/>
          <p:nvPr/>
        </p:nvSpPr>
        <p:spPr>
          <a:xfrm flipV="1">
            <a:off x="3302699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87" name="任意多边形 686"/>
          <p:cNvSpPr/>
          <p:nvPr/>
        </p:nvSpPr>
        <p:spPr>
          <a:xfrm>
            <a:off x="8185359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20" y="1590209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8" name="任意多边形 817"/>
          <p:cNvSpPr/>
          <p:nvPr/>
        </p:nvSpPr>
        <p:spPr>
          <a:xfrm flipV="1">
            <a:off x="7083524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22" y="5459186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4" y="4491808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任意多边形 36"/>
          <p:cNvSpPr/>
          <p:nvPr/>
        </p:nvSpPr>
        <p:spPr>
          <a:xfrm flipV="1">
            <a:off x="6694093" y="5123206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796571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 flipV="1">
            <a:off x="500062" y="2051840"/>
            <a:ext cx="8896351" cy="100368"/>
          </a:xfrm>
          <a:prstGeom prst="ellipse">
            <a:avLst/>
          </a:prstGeom>
          <a:gradFill flip="none" rotWithShape="1">
            <a:gsLst>
              <a:gs pos="62000">
                <a:schemeClr val="bg1"/>
              </a:gs>
              <a:gs pos="47000">
                <a:schemeClr val="tx1">
                  <a:alpha val="3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 flipV="1">
            <a:off x="500062" y="3463195"/>
            <a:ext cx="8896351" cy="93124"/>
          </a:xfrm>
          <a:prstGeom prst="ellipse">
            <a:avLst/>
          </a:prstGeom>
          <a:gradFill flip="none" rotWithShape="1">
            <a:gsLst>
              <a:gs pos="70000">
                <a:schemeClr val="bg1"/>
              </a:gs>
              <a:gs pos="47000">
                <a:schemeClr val="tx1">
                  <a:alpha val="39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789384" y="2235520"/>
            <a:ext cx="448205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6600" b="1" kern="100" dirty="0" smtClean="0">
                <a:solidFill>
                  <a:srgbClr val="315B7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THANKS</a:t>
            </a:r>
            <a:endParaRPr lang="zh-CN" altLang="zh-CN" sz="4400" b="1" kern="100" dirty="0">
              <a:solidFill>
                <a:srgbClr val="315B7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790958" y="3732462"/>
            <a:ext cx="321113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Master:  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吕   炀</a:t>
            </a:r>
            <a:endParaRPr lang="en-US" altLang="zh-CN" sz="32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883391" y="3779005"/>
            <a:ext cx="3568797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Member:  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雷媛元</a:t>
            </a:r>
            <a:endParaRPr lang="en-US" altLang="zh-CN" sz="32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Member:  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徐   犇</a:t>
            </a:r>
            <a:endParaRPr lang="en-US" altLang="zh-CN" sz="32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Member:  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吴志翔</a:t>
            </a:r>
            <a:endParaRPr lang="zh-CN" altLang="en-US" sz="32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37021" y="5238441"/>
            <a:ext cx="27056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CTO:  </a:t>
            </a: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李昌懋</a:t>
            </a:r>
            <a:endParaRPr lang="en-US" altLang="zh-CN" sz="32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28489" y="4487514"/>
            <a:ext cx="31983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PO</a:t>
            </a:r>
            <a:r>
              <a:rPr lang="en-US" altLang="zh-CN" sz="32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 </a:t>
            </a:r>
            <a:r>
              <a:rPr lang="en-US" altLang="zh-CN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32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吴</a:t>
            </a:r>
            <a:r>
              <a:rPr lang="zh-CN" altLang="en-US" sz="32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小宝</a:t>
            </a:r>
          </a:p>
        </p:txBody>
      </p:sp>
    </p:spTree>
    <p:extLst>
      <p:ext uri="{BB962C8B-B14F-4D97-AF65-F5344CB8AC3E}">
        <p14:creationId xmlns:p14="http://schemas.microsoft.com/office/powerpoint/2010/main" val="6943702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8" grpId="0"/>
      <p:bldP spid="40" grpId="0"/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826288" y="207944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产品立意</a:t>
            </a:r>
            <a:endParaRPr lang="zh-CN" altLang="zh-CN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65098" y="1025227"/>
            <a:ext cx="1981879" cy="4713419"/>
            <a:chOff x="5165098" y="1146250"/>
            <a:chExt cx="1981879" cy="4713419"/>
          </a:xfrm>
        </p:grpSpPr>
        <p:grpSp>
          <p:nvGrpSpPr>
            <p:cNvPr id="54" name="组合 53"/>
            <p:cNvGrpSpPr/>
            <p:nvPr/>
          </p:nvGrpSpPr>
          <p:grpSpPr>
            <a:xfrm>
              <a:off x="5165100" y="1146250"/>
              <a:ext cx="1981877" cy="4713419"/>
              <a:chOff x="6059488" y="1466844"/>
              <a:chExt cx="1981877" cy="4713419"/>
            </a:xfrm>
          </p:grpSpPr>
          <p:sp>
            <p:nvSpPr>
              <p:cNvPr id="56" name="等腰三角形 55"/>
              <p:cNvSpPr/>
              <p:nvPr/>
            </p:nvSpPr>
            <p:spPr>
              <a:xfrm rot="10800000">
                <a:off x="6343598" y="5798128"/>
                <a:ext cx="469009" cy="382134"/>
              </a:xfrm>
              <a:prstGeom prst="triangle">
                <a:avLst/>
              </a:prstGeom>
              <a:solidFill>
                <a:srgbClr val="32455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流程图: 手动操作 56"/>
              <p:cNvSpPr/>
              <p:nvPr/>
            </p:nvSpPr>
            <p:spPr>
              <a:xfrm>
                <a:off x="6059488" y="5345643"/>
                <a:ext cx="1037229" cy="377422"/>
              </a:xfrm>
              <a:prstGeom prst="flowChartManualOperation">
                <a:avLst/>
              </a:prstGeom>
              <a:solidFill>
                <a:srgbClr val="C79B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6059488" y="2449609"/>
                <a:ext cx="1037229" cy="2820972"/>
              </a:xfrm>
              <a:custGeom>
                <a:avLst/>
                <a:gdLst>
                  <a:gd name="connsiteX0" fmla="*/ 0 w 1037229"/>
                  <a:gd name="connsiteY0" fmla="*/ 0 h 2820972"/>
                  <a:gd name="connsiteX1" fmla="*/ 486988 w 1037229"/>
                  <a:gd name="connsiteY1" fmla="*/ 0 h 2820972"/>
                  <a:gd name="connsiteX2" fmla="*/ 486988 w 1037229"/>
                  <a:gd name="connsiteY2" fmla="*/ 532263 h 2820972"/>
                  <a:gd name="connsiteX3" fmla="*/ 1037229 w 1037229"/>
                  <a:gd name="connsiteY3" fmla="*/ 532263 h 2820972"/>
                  <a:gd name="connsiteX4" fmla="*/ 1037229 w 1037229"/>
                  <a:gd name="connsiteY4" fmla="*/ 2820972 h 2820972"/>
                  <a:gd name="connsiteX5" fmla="*/ 0 w 1037229"/>
                  <a:gd name="connsiteY5" fmla="*/ 2820972 h 2820972"/>
                  <a:gd name="connsiteX6" fmla="*/ 0 w 1037229"/>
                  <a:gd name="connsiteY6" fmla="*/ 0 h 2820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7229" h="2820972">
                    <a:moveTo>
                      <a:pt x="0" y="0"/>
                    </a:moveTo>
                    <a:lnTo>
                      <a:pt x="486988" y="0"/>
                    </a:lnTo>
                    <a:lnTo>
                      <a:pt x="486988" y="532263"/>
                    </a:lnTo>
                    <a:lnTo>
                      <a:pt x="1037229" y="532263"/>
                    </a:lnTo>
                    <a:lnTo>
                      <a:pt x="1037229" y="2820972"/>
                    </a:lnTo>
                    <a:lnTo>
                      <a:pt x="0" y="28209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49B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6698660" y="2340259"/>
                <a:ext cx="550242" cy="532263"/>
              </a:xfrm>
              <a:prstGeom prst="rect">
                <a:avLst/>
              </a:prstGeom>
              <a:solidFill>
                <a:srgbClr val="E49B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7051107" y="1922226"/>
                <a:ext cx="197795" cy="191332"/>
              </a:xfrm>
              <a:prstGeom prst="rect">
                <a:avLst/>
              </a:prstGeom>
              <a:solidFill>
                <a:srgbClr val="89A67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7838807" y="1466844"/>
                <a:ext cx="202558" cy="195939"/>
              </a:xfrm>
              <a:prstGeom prst="rect">
                <a:avLst/>
              </a:prstGeom>
              <a:solidFill>
                <a:srgbClr val="C79B6C"/>
              </a:soli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7374668" y="1642477"/>
                <a:ext cx="275120" cy="266131"/>
              </a:xfrm>
              <a:prstGeom prst="rect">
                <a:avLst/>
              </a:prstGeom>
              <a:solidFill>
                <a:srgbClr val="324554">
                  <a:alpha val="89000"/>
                </a:srgbClr>
              </a:solidFill>
              <a:ln>
                <a:noFill/>
              </a:ln>
              <a:effectLst>
                <a:softEdge rad="254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7460769" y="2266766"/>
                <a:ext cx="378038" cy="365686"/>
              </a:xfrm>
              <a:prstGeom prst="rect">
                <a:avLst/>
              </a:prstGeom>
              <a:solidFill>
                <a:srgbClr val="508799">
                  <a:alpha val="9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5" name="直接连接符 64"/>
              <p:cNvCxnSpPr/>
              <p:nvPr/>
            </p:nvCxnSpPr>
            <p:spPr>
              <a:xfrm>
                <a:off x="6857071" y="6180262"/>
                <a:ext cx="1184294" cy="1"/>
              </a:xfrm>
              <a:prstGeom prst="line">
                <a:avLst/>
              </a:prstGeom>
              <a:ln w="57150">
                <a:solidFill>
                  <a:srgbClr val="32455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矩形 65"/>
            <p:cNvSpPr/>
            <p:nvPr/>
          </p:nvSpPr>
          <p:spPr>
            <a:xfrm>
              <a:off x="5165100" y="4292763"/>
              <a:ext cx="1037229" cy="654131"/>
            </a:xfrm>
            <a:prstGeom prst="rect">
              <a:avLst/>
            </a:prstGeom>
            <a:solidFill>
              <a:srgbClr val="ED6F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5165099" y="3638632"/>
              <a:ext cx="1037229" cy="654131"/>
            </a:xfrm>
            <a:prstGeom prst="rect">
              <a:avLst/>
            </a:prstGeom>
            <a:solidFill>
              <a:srgbClr val="89A6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5165098" y="2986088"/>
              <a:ext cx="1037229" cy="654131"/>
            </a:xfrm>
            <a:prstGeom prst="rect">
              <a:avLst/>
            </a:prstGeom>
            <a:solidFill>
              <a:srgbClr val="2871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1" name="直接连接符 70"/>
          <p:cNvCxnSpPr/>
          <p:nvPr/>
        </p:nvCxnSpPr>
        <p:spPr>
          <a:xfrm>
            <a:off x="561878" y="2349742"/>
            <a:ext cx="4843959" cy="12179"/>
          </a:xfrm>
          <a:prstGeom prst="line">
            <a:avLst/>
          </a:prstGeom>
          <a:ln w="19050">
            <a:solidFill>
              <a:srgbClr val="E49B3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561878" y="2419957"/>
            <a:ext cx="4623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有新颖想法，但是没有实现能力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1439808" y="3842230"/>
            <a:ext cx="3966029" cy="0"/>
          </a:xfrm>
          <a:prstGeom prst="line">
            <a:avLst/>
          </a:prstGeom>
          <a:ln w="19050">
            <a:solidFill>
              <a:srgbClr val="89A67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/>
          <p:cNvSpPr txBox="1"/>
          <p:nvPr/>
        </p:nvSpPr>
        <p:spPr>
          <a:xfrm>
            <a:off x="1562519" y="3848705"/>
            <a:ext cx="3686041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知识分享氛围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不热烈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5" name="直接连接符 74"/>
          <p:cNvCxnSpPr/>
          <p:nvPr/>
        </p:nvCxnSpPr>
        <p:spPr>
          <a:xfrm flipH="1" flipV="1">
            <a:off x="5933315" y="3159745"/>
            <a:ext cx="5657363" cy="68469"/>
          </a:xfrm>
          <a:prstGeom prst="line">
            <a:avLst/>
          </a:prstGeom>
          <a:ln w="19050">
            <a:solidFill>
              <a:srgbClr val="28718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 flipH="1">
            <a:off x="6580894" y="3228214"/>
            <a:ext cx="5021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技术能力强，但没有有价值的想法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915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4" grpId="0"/>
      <p:bldP spid="7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8771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826288" y="34481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产品立意</a:t>
            </a:r>
            <a:endParaRPr lang="zh-CN" altLang="en-US" sz="2400" b="1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44971" y="2208110"/>
            <a:ext cx="8147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41456" y="2058645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在校学生</a:t>
            </a:r>
            <a:endParaRPr lang="zh-CN" altLang="en-US" sz="4800" dirty="0"/>
          </a:p>
        </p:txBody>
      </p:sp>
      <p:sp>
        <p:nvSpPr>
          <p:cNvPr id="4" name="矩形 3"/>
          <p:cNvSpPr/>
          <p:nvPr/>
        </p:nvSpPr>
        <p:spPr>
          <a:xfrm>
            <a:off x="1144971" y="3300464"/>
            <a:ext cx="71096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项目和技术分享</a:t>
            </a: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zh-CN" altLang="en-US" sz="6000" dirty="0"/>
          </a:p>
        </p:txBody>
      </p:sp>
      <p:sp>
        <p:nvSpPr>
          <p:cNvPr id="6" name="矩形 5"/>
          <p:cNvSpPr/>
          <p:nvPr/>
        </p:nvSpPr>
        <p:spPr>
          <a:xfrm>
            <a:off x="5232329" y="2208110"/>
            <a:ext cx="492443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7417749"/>
      </p:ext>
    </p:extLst>
  </p:cSld>
  <p:clrMapOvr>
    <a:masterClrMapping/>
  </p:clrMapOvr>
  <p:transition spd="med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1" fill="hold" grpId="0" nodeType="clickEffect" p14:presetBounceEnd="6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3" grpId="0"/>
          <p:bldP spid="4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3" grpId="0"/>
          <p:bldP spid="4" grpId="0"/>
          <p:bldP spid="6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08048" y="4473911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826288" y="34481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主要</a:t>
            </a:r>
            <a:r>
              <a:rPr lang="zh-CN" altLang="en-US" sz="2400" b="1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功能介绍</a:t>
            </a:r>
            <a:endParaRPr lang="zh-CN" altLang="en-US" sz="2400" b="1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8685588" y="1922149"/>
            <a:ext cx="3403312" cy="1379512"/>
            <a:chOff x="8685588" y="2083513"/>
            <a:chExt cx="3403312" cy="1379512"/>
          </a:xfrm>
        </p:grpSpPr>
        <p:sp>
          <p:nvSpPr>
            <p:cNvPr id="59" name="文本框 58"/>
            <p:cNvSpPr txBox="1"/>
            <p:nvPr/>
          </p:nvSpPr>
          <p:spPr>
            <a:xfrm>
              <a:off x="8685588" y="2650495"/>
              <a:ext cx="340331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浏览项目内容</a:t>
              </a:r>
              <a:endPara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直接查看图片文件和文档文件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704637" y="2083513"/>
              <a:ext cx="1805475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rgbClr val="ED6F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浏览项目</a:t>
              </a:r>
              <a:endParaRPr lang="zh-CN" altLang="en-US" sz="2400" dirty="0">
                <a:solidFill>
                  <a:srgbClr val="ED6F6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716746" y="4175200"/>
            <a:ext cx="3403312" cy="1379512"/>
            <a:chOff x="8716746" y="4336564"/>
            <a:chExt cx="3403312" cy="1379512"/>
          </a:xfrm>
        </p:grpSpPr>
        <p:sp>
          <p:nvSpPr>
            <p:cNvPr id="63" name="文本框 62"/>
            <p:cNvSpPr txBox="1"/>
            <p:nvPr/>
          </p:nvSpPr>
          <p:spPr>
            <a:xfrm>
              <a:off x="8716746" y="4903546"/>
              <a:ext cx="340331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为喜爱的项目投票</a:t>
              </a:r>
              <a:endPara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8735795" y="4336564"/>
              <a:ext cx="1217867" cy="525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rgbClr val="50879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投票</a:t>
              </a:r>
              <a:endParaRPr lang="zh-CN" altLang="en-US" sz="2400" dirty="0">
                <a:solidFill>
                  <a:srgbClr val="50879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8181" y="1924670"/>
            <a:ext cx="3403313" cy="1362426"/>
            <a:chOff x="78181" y="2086034"/>
            <a:chExt cx="3403313" cy="1362426"/>
          </a:xfrm>
        </p:grpSpPr>
        <p:sp>
          <p:nvSpPr>
            <p:cNvPr id="66" name="文本框 65"/>
            <p:cNvSpPr txBox="1"/>
            <p:nvPr/>
          </p:nvSpPr>
          <p:spPr>
            <a:xfrm>
              <a:off x="78181" y="2635930"/>
              <a:ext cx="340331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项目说明，链接，标签</a:t>
              </a:r>
              <a:endPara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传文件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1257646" y="2086034"/>
              <a:ext cx="2223848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rgbClr val="E49B3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发布项目</a:t>
              </a:r>
              <a:endParaRPr lang="zh-CN" altLang="en-US" sz="2400" dirty="0">
                <a:solidFill>
                  <a:srgbClr val="E49B3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71942" y="4175200"/>
            <a:ext cx="3403313" cy="1002328"/>
            <a:chOff x="71942" y="4336564"/>
            <a:chExt cx="3403313" cy="1002328"/>
          </a:xfrm>
        </p:grpSpPr>
        <p:sp>
          <p:nvSpPr>
            <p:cNvPr id="71" name="文本框 70"/>
            <p:cNvSpPr txBox="1"/>
            <p:nvPr/>
          </p:nvSpPr>
          <p:spPr>
            <a:xfrm>
              <a:off x="71942" y="4886460"/>
              <a:ext cx="3403312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增添后续进展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1562379" y="4336564"/>
              <a:ext cx="1912876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2400" dirty="0" smtClean="0">
                  <a:solidFill>
                    <a:srgbClr val="89A6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增加收获</a:t>
              </a:r>
              <a:endParaRPr lang="zh-CN" altLang="en-US" sz="2400" dirty="0">
                <a:solidFill>
                  <a:srgbClr val="89A67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24163" y="2073081"/>
            <a:ext cx="2336641" cy="1601848"/>
            <a:chOff x="3624163" y="2073081"/>
            <a:chExt cx="2336641" cy="1601848"/>
          </a:xfrm>
        </p:grpSpPr>
        <p:sp>
          <p:nvSpPr>
            <p:cNvPr id="57" name="任意多边形 56"/>
            <p:cNvSpPr/>
            <p:nvPr/>
          </p:nvSpPr>
          <p:spPr>
            <a:xfrm>
              <a:off x="3624163" y="2073081"/>
              <a:ext cx="2336641" cy="1601848"/>
            </a:xfrm>
            <a:custGeom>
              <a:avLst/>
              <a:gdLst>
                <a:gd name="connsiteX0" fmla="*/ 492296 w 2336641"/>
                <a:gd name="connsiteY0" fmla="*/ 0 h 1601848"/>
                <a:gd name="connsiteX1" fmla="*/ 1657485 w 2336641"/>
                <a:gd name="connsiteY1" fmla="*/ 0 h 1601848"/>
                <a:gd name="connsiteX2" fmla="*/ 1844345 w 2336641"/>
                <a:gd name="connsiteY2" fmla="*/ 0 h 1601848"/>
                <a:gd name="connsiteX3" fmla="*/ 2336641 w 2336641"/>
                <a:gd name="connsiteY3" fmla="*/ 0 h 1601848"/>
                <a:gd name="connsiteX4" fmla="*/ 2336641 w 2336641"/>
                <a:gd name="connsiteY4" fmla="*/ 340586 h 1601848"/>
                <a:gd name="connsiteX5" fmla="*/ 2336641 w 2336641"/>
                <a:gd name="connsiteY5" fmla="*/ 413428 h 1601848"/>
                <a:gd name="connsiteX6" fmla="*/ 2336641 w 2336641"/>
                <a:gd name="connsiteY6" fmla="*/ 492296 h 1601848"/>
                <a:gd name="connsiteX7" fmla="*/ 2336641 w 2336641"/>
                <a:gd name="connsiteY7" fmla="*/ 557721 h 1601848"/>
                <a:gd name="connsiteX8" fmla="*/ 2336641 w 2336641"/>
                <a:gd name="connsiteY8" fmla="*/ 1109552 h 1601848"/>
                <a:gd name="connsiteX9" fmla="*/ 1844345 w 2336641"/>
                <a:gd name="connsiteY9" fmla="*/ 1601848 h 1601848"/>
                <a:gd name="connsiteX10" fmla="*/ 679157 w 2336641"/>
                <a:gd name="connsiteY10" fmla="*/ 1601848 h 1601848"/>
                <a:gd name="connsiteX11" fmla="*/ 492296 w 2336641"/>
                <a:gd name="connsiteY11" fmla="*/ 1601848 h 1601848"/>
                <a:gd name="connsiteX12" fmla="*/ 0 w 2336641"/>
                <a:gd name="connsiteY12" fmla="*/ 1601848 h 1601848"/>
                <a:gd name="connsiteX13" fmla="*/ 0 w 2336641"/>
                <a:gd name="connsiteY13" fmla="*/ 1312171 h 1601848"/>
                <a:gd name="connsiteX14" fmla="*/ 0 w 2336641"/>
                <a:gd name="connsiteY14" fmla="*/ 1188420 h 1601848"/>
                <a:gd name="connsiteX15" fmla="*/ 0 w 2336641"/>
                <a:gd name="connsiteY15" fmla="*/ 1109552 h 1601848"/>
                <a:gd name="connsiteX16" fmla="*/ 0 w 2336641"/>
                <a:gd name="connsiteY16" fmla="*/ 1045713 h 1601848"/>
                <a:gd name="connsiteX17" fmla="*/ 0 w 2336641"/>
                <a:gd name="connsiteY17" fmla="*/ 492296 h 1601848"/>
                <a:gd name="connsiteX18" fmla="*/ 492296 w 2336641"/>
                <a:gd name="connsiteY18" fmla="*/ 0 h 160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36641" h="1601848">
                  <a:moveTo>
                    <a:pt x="492296" y="0"/>
                  </a:moveTo>
                  <a:lnTo>
                    <a:pt x="1657485" y="0"/>
                  </a:lnTo>
                  <a:lnTo>
                    <a:pt x="1844345" y="0"/>
                  </a:lnTo>
                  <a:lnTo>
                    <a:pt x="2336641" y="0"/>
                  </a:lnTo>
                  <a:lnTo>
                    <a:pt x="2336641" y="340586"/>
                  </a:lnTo>
                  <a:lnTo>
                    <a:pt x="2336641" y="413428"/>
                  </a:lnTo>
                  <a:lnTo>
                    <a:pt x="2336641" y="492296"/>
                  </a:lnTo>
                  <a:lnTo>
                    <a:pt x="2336641" y="557721"/>
                  </a:lnTo>
                  <a:lnTo>
                    <a:pt x="2336641" y="1109552"/>
                  </a:lnTo>
                  <a:cubicBezTo>
                    <a:pt x="2336641" y="1381439"/>
                    <a:pt x="2116232" y="1601848"/>
                    <a:pt x="1844345" y="1601848"/>
                  </a:cubicBezTo>
                  <a:lnTo>
                    <a:pt x="679157" y="1601848"/>
                  </a:lnTo>
                  <a:lnTo>
                    <a:pt x="492296" y="1601848"/>
                  </a:lnTo>
                  <a:lnTo>
                    <a:pt x="0" y="1601848"/>
                  </a:lnTo>
                  <a:lnTo>
                    <a:pt x="0" y="1312171"/>
                  </a:lnTo>
                  <a:lnTo>
                    <a:pt x="0" y="1188420"/>
                  </a:lnTo>
                  <a:lnTo>
                    <a:pt x="0" y="1109552"/>
                  </a:lnTo>
                  <a:lnTo>
                    <a:pt x="0" y="1045713"/>
                  </a:lnTo>
                  <a:lnTo>
                    <a:pt x="0" y="492296"/>
                  </a:lnTo>
                  <a:cubicBezTo>
                    <a:pt x="0" y="220409"/>
                    <a:pt x="220409" y="0"/>
                    <a:pt x="492296" y="0"/>
                  </a:cubicBezTo>
                  <a:close/>
                </a:path>
              </a:pathLst>
            </a:custGeom>
            <a:solidFill>
              <a:srgbClr val="E49B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0329" y="2432958"/>
              <a:ext cx="786500" cy="760216"/>
            </a:xfrm>
            <a:prstGeom prst="rect">
              <a:avLst/>
            </a:prstGeom>
          </p:spPr>
        </p:pic>
      </p:grpSp>
      <p:grpSp>
        <p:nvGrpSpPr>
          <p:cNvPr id="8" name="组合 7"/>
          <p:cNvGrpSpPr/>
          <p:nvPr/>
        </p:nvGrpSpPr>
        <p:grpSpPr>
          <a:xfrm>
            <a:off x="6253595" y="2073082"/>
            <a:ext cx="2336641" cy="1601848"/>
            <a:chOff x="6253595" y="2073082"/>
            <a:chExt cx="2336641" cy="1601848"/>
          </a:xfrm>
        </p:grpSpPr>
        <p:sp>
          <p:nvSpPr>
            <p:cNvPr id="74" name="任意多边形 73"/>
            <p:cNvSpPr/>
            <p:nvPr/>
          </p:nvSpPr>
          <p:spPr>
            <a:xfrm>
              <a:off x="6253595" y="2073082"/>
              <a:ext cx="2336641" cy="1601848"/>
            </a:xfrm>
            <a:custGeom>
              <a:avLst/>
              <a:gdLst>
                <a:gd name="connsiteX0" fmla="*/ 0 w 2336641"/>
                <a:gd name="connsiteY0" fmla="*/ 0 h 1601848"/>
                <a:gd name="connsiteX1" fmla="*/ 492296 w 2336641"/>
                <a:gd name="connsiteY1" fmla="*/ 0 h 1601848"/>
                <a:gd name="connsiteX2" fmla="*/ 679156 w 2336641"/>
                <a:gd name="connsiteY2" fmla="*/ 0 h 1601848"/>
                <a:gd name="connsiteX3" fmla="*/ 1844345 w 2336641"/>
                <a:gd name="connsiteY3" fmla="*/ 0 h 1601848"/>
                <a:gd name="connsiteX4" fmla="*/ 2336641 w 2336641"/>
                <a:gd name="connsiteY4" fmla="*/ 492296 h 1601848"/>
                <a:gd name="connsiteX5" fmla="*/ 2336641 w 2336641"/>
                <a:gd name="connsiteY5" fmla="*/ 1004404 h 1601848"/>
                <a:gd name="connsiteX6" fmla="*/ 2336641 w 2336641"/>
                <a:gd name="connsiteY6" fmla="*/ 1109552 h 1601848"/>
                <a:gd name="connsiteX7" fmla="*/ 2336641 w 2336641"/>
                <a:gd name="connsiteY7" fmla="*/ 1188420 h 1601848"/>
                <a:gd name="connsiteX8" fmla="*/ 2336641 w 2336641"/>
                <a:gd name="connsiteY8" fmla="*/ 1423504 h 1601848"/>
                <a:gd name="connsiteX9" fmla="*/ 2336641 w 2336641"/>
                <a:gd name="connsiteY9" fmla="*/ 1601848 h 1601848"/>
                <a:gd name="connsiteX10" fmla="*/ 1844345 w 2336641"/>
                <a:gd name="connsiteY10" fmla="*/ 1601848 h 1601848"/>
                <a:gd name="connsiteX11" fmla="*/ 1657484 w 2336641"/>
                <a:gd name="connsiteY11" fmla="*/ 1601848 h 1601848"/>
                <a:gd name="connsiteX12" fmla="*/ 492296 w 2336641"/>
                <a:gd name="connsiteY12" fmla="*/ 1601848 h 1601848"/>
                <a:gd name="connsiteX13" fmla="*/ 0 w 2336641"/>
                <a:gd name="connsiteY13" fmla="*/ 1109552 h 1601848"/>
                <a:gd name="connsiteX14" fmla="*/ 0 w 2336641"/>
                <a:gd name="connsiteY14" fmla="*/ 588548 h 1601848"/>
                <a:gd name="connsiteX15" fmla="*/ 0 w 2336641"/>
                <a:gd name="connsiteY15" fmla="*/ 492296 h 1601848"/>
                <a:gd name="connsiteX16" fmla="*/ 0 w 2336641"/>
                <a:gd name="connsiteY16" fmla="*/ 413428 h 1601848"/>
                <a:gd name="connsiteX17" fmla="*/ 0 w 2336641"/>
                <a:gd name="connsiteY17" fmla="*/ 371414 h 160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6641" h="1601848">
                  <a:moveTo>
                    <a:pt x="0" y="0"/>
                  </a:moveTo>
                  <a:lnTo>
                    <a:pt x="492296" y="0"/>
                  </a:lnTo>
                  <a:lnTo>
                    <a:pt x="679156" y="0"/>
                  </a:lnTo>
                  <a:lnTo>
                    <a:pt x="1844345" y="0"/>
                  </a:lnTo>
                  <a:cubicBezTo>
                    <a:pt x="2116232" y="0"/>
                    <a:pt x="2336641" y="220409"/>
                    <a:pt x="2336641" y="492296"/>
                  </a:cubicBezTo>
                  <a:lnTo>
                    <a:pt x="2336641" y="1004404"/>
                  </a:lnTo>
                  <a:lnTo>
                    <a:pt x="2336641" y="1109552"/>
                  </a:lnTo>
                  <a:lnTo>
                    <a:pt x="2336641" y="1188420"/>
                  </a:lnTo>
                  <a:lnTo>
                    <a:pt x="2336641" y="1423504"/>
                  </a:lnTo>
                  <a:lnTo>
                    <a:pt x="2336641" y="1601848"/>
                  </a:lnTo>
                  <a:lnTo>
                    <a:pt x="1844345" y="1601848"/>
                  </a:lnTo>
                  <a:lnTo>
                    <a:pt x="1657484" y="1601848"/>
                  </a:lnTo>
                  <a:lnTo>
                    <a:pt x="492296" y="1601848"/>
                  </a:lnTo>
                  <a:cubicBezTo>
                    <a:pt x="220408" y="1601848"/>
                    <a:pt x="0" y="1381439"/>
                    <a:pt x="0" y="1109552"/>
                  </a:cubicBezTo>
                  <a:lnTo>
                    <a:pt x="0" y="588548"/>
                  </a:lnTo>
                  <a:lnTo>
                    <a:pt x="0" y="492296"/>
                  </a:lnTo>
                  <a:lnTo>
                    <a:pt x="0" y="413428"/>
                  </a:lnTo>
                  <a:lnTo>
                    <a:pt x="0" y="371414"/>
                  </a:lnTo>
                  <a:close/>
                </a:path>
              </a:pathLst>
            </a:custGeom>
            <a:solidFill>
              <a:srgbClr val="ED6F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5638" y="2438829"/>
              <a:ext cx="966239" cy="763306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>
            <a:off x="6253595" y="3857780"/>
            <a:ext cx="2336641" cy="1601848"/>
            <a:chOff x="6253595" y="3857780"/>
            <a:chExt cx="2336641" cy="1601848"/>
          </a:xfrm>
        </p:grpSpPr>
        <p:sp>
          <p:nvSpPr>
            <p:cNvPr id="75" name="任意多边形 74"/>
            <p:cNvSpPr/>
            <p:nvPr/>
          </p:nvSpPr>
          <p:spPr>
            <a:xfrm>
              <a:off x="6253595" y="3857780"/>
              <a:ext cx="2336641" cy="1601848"/>
            </a:xfrm>
            <a:custGeom>
              <a:avLst/>
              <a:gdLst>
                <a:gd name="connsiteX0" fmla="*/ 492296 w 2336641"/>
                <a:gd name="connsiteY0" fmla="*/ 0 h 1601848"/>
                <a:gd name="connsiteX1" fmla="*/ 1657484 w 2336641"/>
                <a:gd name="connsiteY1" fmla="*/ 0 h 1601848"/>
                <a:gd name="connsiteX2" fmla="*/ 1844345 w 2336641"/>
                <a:gd name="connsiteY2" fmla="*/ 0 h 1601848"/>
                <a:gd name="connsiteX3" fmla="*/ 2336641 w 2336641"/>
                <a:gd name="connsiteY3" fmla="*/ 0 h 1601848"/>
                <a:gd name="connsiteX4" fmla="*/ 2336641 w 2336641"/>
                <a:gd name="connsiteY4" fmla="*/ 297807 h 1601848"/>
                <a:gd name="connsiteX5" fmla="*/ 2336641 w 2336641"/>
                <a:gd name="connsiteY5" fmla="*/ 413429 h 1601848"/>
                <a:gd name="connsiteX6" fmla="*/ 2336641 w 2336641"/>
                <a:gd name="connsiteY6" fmla="*/ 492296 h 1601848"/>
                <a:gd name="connsiteX7" fmla="*/ 2336641 w 2336641"/>
                <a:gd name="connsiteY7" fmla="*/ 716907 h 1601848"/>
                <a:gd name="connsiteX8" fmla="*/ 2336641 w 2336641"/>
                <a:gd name="connsiteY8" fmla="*/ 1109552 h 1601848"/>
                <a:gd name="connsiteX9" fmla="*/ 1844345 w 2336641"/>
                <a:gd name="connsiteY9" fmla="*/ 1601848 h 1601848"/>
                <a:gd name="connsiteX10" fmla="*/ 679156 w 2336641"/>
                <a:gd name="connsiteY10" fmla="*/ 1601848 h 1601848"/>
                <a:gd name="connsiteX11" fmla="*/ 492296 w 2336641"/>
                <a:gd name="connsiteY11" fmla="*/ 1601848 h 1601848"/>
                <a:gd name="connsiteX12" fmla="*/ 0 w 2336641"/>
                <a:gd name="connsiteY12" fmla="*/ 1601848 h 1601848"/>
                <a:gd name="connsiteX13" fmla="*/ 0 w 2336641"/>
                <a:gd name="connsiteY13" fmla="*/ 1461527 h 1601848"/>
                <a:gd name="connsiteX14" fmla="*/ 0 w 2336641"/>
                <a:gd name="connsiteY14" fmla="*/ 1188420 h 1601848"/>
                <a:gd name="connsiteX15" fmla="*/ 0 w 2336641"/>
                <a:gd name="connsiteY15" fmla="*/ 1109552 h 1601848"/>
                <a:gd name="connsiteX16" fmla="*/ 0 w 2336641"/>
                <a:gd name="connsiteY16" fmla="*/ 1042427 h 1601848"/>
                <a:gd name="connsiteX17" fmla="*/ 0 w 2336641"/>
                <a:gd name="connsiteY17" fmla="*/ 492296 h 1601848"/>
                <a:gd name="connsiteX18" fmla="*/ 492296 w 2336641"/>
                <a:gd name="connsiteY18" fmla="*/ 0 h 160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36641" h="1601848">
                  <a:moveTo>
                    <a:pt x="492296" y="0"/>
                  </a:moveTo>
                  <a:lnTo>
                    <a:pt x="1657484" y="0"/>
                  </a:lnTo>
                  <a:lnTo>
                    <a:pt x="1844345" y="0"/>
                  </a:lnTo>
                  <a:lnTo>
                    <a:pt x="2336641" y="0"/>
                  </a:lnTo>
                  <a:lnTo>
                    <a:pt x="2336641" y="297807"/>
                  </a:lnTo>
                  <a:lnTo>
                    <a:pt x="2336641" y="413429"/>
                  </a:lnTo>
                  <a:lnTo>
                    <a:pt x="2336641" y="492296"/>
                  </a:lnTo>
                  <a:lnTo>
                    <a:pt x="2336641" y="716907"/>
                  </a:lnTo>
                  <a:lnTo>
                    <a:pt x="2336641" y="1109552"/>
                  </a:lnTo>
                  <a:cubicBezTo>
                    <a:pt x="2336641" y="1381440"/>
                    <a:pt x="2116232" y="1601848"/>
                    <a:pt x="1844345" y="1601848"/>
                  </a:cubicBezTo>
                  <a:lnTo>
                    <a:pt x="679156" y="1601848"/>
                  </a:lnTo>
                  <a:lnTo>
                    <a:pt x="492296" y="1601848"/>
                  </a:lnTo>
                  <a:lnTo>
                    <a:pt x="0" y="1601848"/>
                  </a:lnTo>
                  <a:lnTo>
                    <a:pt x="0" y="1461527"/>
                  </a:lnTo>
                  <a:lnTo>
                    <a:pt x="0" y="1188420"/>
                  </a:lnTo>
                  <a:lnTo>
                    <a:pt x="0" y="1109552"/>
                  </a:lnTo>
                  <a:lnTo>
                    <a:pt x="0" y="1042427"/>
                  </a:lnTo>
                  <a:lnTo>
                    <a:pt x="0" y="492296"/>
                  </a:lnTo>
                  <a:cubicBezTo>
                    <a:pt x="0" y="220409"/>
                    <a:pt x="220408" y="0"/>
                    <a:pt x="492296" y="0"/>
                  </a:cubicBezTo>
                  <a:close/>
                </a:path>
              </a:pathLst>
            </a:custGeom>
            <a:solidFill>
              <a:srgbClr val="5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9612" y="4324541"/>
              <a:ext cx="981068" cy="739385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/>
        </p:nvGrpSpPr>
        <p:grpSpPr>
          <a:xfrm>
            <a:off x="3624163" y="3902064"/>
            <a:ext cx="2336641" cy="1601848"/>
            <a:chOff x="3624163" y="3902064"/>
            <a:chExt cx="2336641" cy="1601848"/>
          </a:xfrm>
        </p:grpSpPr>
        <p:sp>
          <p:nvSpPr>
            <p:cNvPr id="73" name="任意多边形 72"/>
            <p:cNvSpPr/>
            <p:nvPr/>
          </p:nvSpPr>
          <p:spPr>
            <a:xfrm>
              <a:off x="3624163" y="3902064"/>
              <a:ext cx="2336641" cy="1601848"/>
            </a:xfrm>
            <a:custGeom>
              <a:avLst/>
              <a:gdLst>
                <a:gd name="connsiteX0" fmla="*/ 0 w 2336641"/>
                <a:gd name="connsiteY0" fmla="*/ 0 h 1601848"/>
                <a:gd name="connsiteX1" fmla="*/ 492296 w 2336641"/>
                <a:gd name="connsiteY1" fmla="*/ 0 h 1601848"/>
                <a:gd name="connsiteX2" fmla="*/ 679156 w 2336641"/>
                <a:gd name="connsiteY2" fmla="*/ 0 h 1601848"/>
                <a:gd name="connsiteX3" fmla="*/ 1844345 w 2336641"/>
                <a:gd name="connsiteY3" fmla="*/ 0 h 1601848"/>
                <a:gd name="connsiteX4" fmla="*/ 2336641 w 2336641"/>
                <a:gd name="connsiteY4" fmla="*/ 492296 h 1601848"/>
                <a:gd name="connsiteX5" fmla="*/ 2336641 w 2336641"/>
                <a:gd name="connsiteY5" fmla="*/ 953072 h 1601848"/>
                <a:gd name="connsiteX6" fmla="*/ 2336641 w 2336641"/>
                <a:gd name="connsiteY6" fmla="*/ 1109552 h 1601848"/>
                <a:gd name="connsiteX7" fmla="*/ 2336641 w 2336641"/>
                <a:gd name="connsiteY7" fmla="*/ 1188420 h 1601848"/>
                <a:gd name="connsiteX8" fmla="*/ 2336641 w 2336641"/>
                <a:gd name="connsiteY8" fmla="*/ 1372172 h 1601848"/>
                <a:gd name="connsiteX9" fmla="*/ 2336641 w 2336641"/>
                <a:gd name="connsiteY9" fmla="*/ 1601848 h 1601848"/>
                <a:gd name="connsiteX10" fmla="*/ 1844345 w 2336641"/>
                <a:gd name="connsiteY10" fmla="*/ 1601848 h 1601848"/>
                <a:gd name="connsiteX11" fmla="*/ 1657484 w 2336641"/>
                <a:gd name="connsiteY11" fmla="*/ 1601848 h 1601848"/>
                <a:gd name="connsiteX12" fmla="*/ 492296 w 2336641"/>
                <a:gd name="connsiteY12" fmla="*/ 1601848 h 1601848"/>
                <a:gd name="connsiteX13" fmla="*/ 0 w 2336641"/>
                <a:gd name="connsiteY13" fmla="*/ 1109552 h 1601848"/>
                <a:gd name="connsiteX14" fmla="*/ 0 w 2336641"/>
                <a:gd name="connsiteY14" fmla="*/ 614097 h 1601848"/>
                <a:gd name="connsiteX15" fmla="*/ 0 w 2336641"/>
                <a:gd name="connsiteY15" fmla="*/ 492296 h 1601848"/>
                <a:gd name="connsiteX16" fmla="*/ 0 w 2336641"/>
                <a:gd name="connsiteY16" fmla="*/ 413428 h 1601848"/>
                <a:gd name="connsiteX17" fmla="*/ 0 w 2336641"/>
                <a:gd name="connsiteY17" fmla="*/ 347639 h 160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6641" h="1601848">
                  <a:moveTo>
                    <a:pt x="0" y="0"/>
                  </a:moveTo>
                  <a:lnTo>
                    <a:pt x="492296" y="0"/>
                  </a:lnTo>
                  <a:lnTo>
                    <a:pt x="679156" y="0"/>
                  </a:lnTo>
                  <a:lnTo>
                    <a:pt x="1844345" y="0"/>
                  </a:lnTo>
                  <a:cubicBezTo>
                    <a:pt x="2116233" y="0"/>
                    <a:pt x="2336641" y="220409"/>
                    <a:pt x="2336641" y="492296"/>
                  </a:cubicBezTo>
                  <a:lnTo>
                    <a:pt x="2336641" y="953072"/>
                  </a:lnTo>
                  <a:lnTo>
                    <a:pt x="2336641" y="1109552"/>
                  </a:lnTo>
                  <a:lnTo>
                    <a:pt x="2336641" y="1188420"/>
                  </a:lnTo>
                  <a:lnTo>
                    <a:pt x="2336641" y="1372172"/>
                  </a:lnTo>
                  <a:lnTo>
                    <a:pt x="2336641" y="1601848"/>
                  </a:lnTo>
                  <a:lnTo>
                    <a:pt x="1844345" y="1601848"/>
                  </a:lnTo>
                  <a:lnTo>
                    <a:pt x="1657484" y="1601848"/>
                  </a:lnTo>
                  <a:lnTo>
                    <a:pt x="492296" y="1601848"/>
                  </a:lnTo>
                  <a:cubicBezTo>
                    <a:pt x="220409" y="1601848"/>
                    <a:pt x="0" y="1381440"/>
                    <a:pt x="0" y="1109552"/>
                  </a:cubicBezTo>
                  <a:lnTo>
                    <a:pt x="0" y="614097"/>
                  </a:lnTo>
                  <a:lnTo>
                    <a:pt x="0" y="492296"/>
                  </a:lnTo>
                  <a:lnTo>
                    <a:pt x="0" y="413428"/>
                  </a:lnTo>
                  <a:lnTo>
                    <a:pt x="0" y="347639"/>
                  </a:lnTo>
                  <a:close/>
                </a:path>
              </a:pathLst>
            </a:custGeom>
            <a:solidFill>
              <a:srgbClr val="89A6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6848" y="4266424"/>
              <a:ext cx="799766" cy="804628"/>
            </a:xfrm>
            <a:prstGeom prst="rect">
              <a:avLst/>
            </a:prstGeom>
          </p:spPr>
        </p:pic>
      </p:grpSp>
      <p:grpSp>
        <p:nvGrpSpPr>
          <p:cNvPr id="77" name="组合 76"/>
          <p:cNvGrpSpPr/>
          <p:nvPr/>
        </p:nvGrpSpPr>
        <p:grpSpPr>
          <a:xfrm>
            <a:off x="5135810" y="2817107"/>
            <a:ext cx="1942779" cy="1942779"/>
            <a:chOff x="5135810" y="2978471"/>
            <a:chExt cx="1942779" cy="1942779"/>
          </a:xfrm>
        </p:grpSpPr>
        <p:sp>
          <p:nvSpPr>
            <p:cNvPr id="78" name="椭圆 77"/>
            <p:cNvSpPr/>
            <p:nvPr/>
          </p:nvSpPr>
          <p:spPr>
            <a:xfrm>
              <a:off x="5135810" y="2978471"/>
              <a:ext cx="1942779" cy="1942779"/>
            </a:xfrm>
            <a:prstGeom prst="ellips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5530473" y="3688250"/>
              <a:ext cx="11534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675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2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6" presetID="2" presetClass="entr" presetSubtype="8" fill="hold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9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5" presetID="2" presetClass="entr" presetSubtype="2" fill="hold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2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2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35" presetID="2" presetClass="entr" presetSubtype="2" fill="hold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4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2" presetClass="entr" presetSubtype="8" fill="hold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4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4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" fill="hold">
                          <p:stCondLst>
                            <p:cond delay="indefinite"/>
                          </p:stCondLst>
                          <p:childTnLst>
                            <p:par>
                              <p:cTn id="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2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3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4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2" dur="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8771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826288" y="34481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主要功能介绍</a:t>
            </a:r>
            <a:endParaRPr lang="zh-CN" altLang="en-US" sz="2400" b="1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02696" y="1799323"/>
            <a:ext cx="1682320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07731" y="4318784"/>
            <a:ext cx="2262158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（适配移动端屏幕）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80" y="3748385"/>
            <a:ext cx="1829313" cy="158893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925" y="1266882"/>
            <a:ext cx="1098141" cy="184045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61549" y="4216307"/>
            <a:ext cx="1168974" cy="5810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</a:p>
        </p:txBody>
      </p:sp>
      <p:sp>
        <p:nvSpPr>
          <p:cNvPr id="43" name="矩形 42"/>
          <p:cNvSpPr/>
          <p:nvPr/>
        </p:nvSpPr>
        <p:spPr>
          <a:xfrm>
            <a:off x="973225" y="5790211"/>
            <a:ext cx="49519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http://139.196.15.168/index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04742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4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2685066" y="1839280"/>
            <a:ext cx="6278260" cy="2047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96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演   示</a:t>
            </a:r>
            <a:endParaRPr lang="zh-CN" altLang="zh-CN" sz="8000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剪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88449" y="0"/>
            <a:ext cx="1381168" cy="77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0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826288" y="207944"/>
            <a:ext cx="17235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意义和效果</a:t>
            </a:r>
            <a:endParaRPr lang="zh-CN" altLang="zh-CN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926999" y="1731976"/>
            <a:ext cx="62889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知识，分享想法，了解项目的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99" y="1151120"/>
            <a:ext cx="1508515" cy="1822167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9" y="3069066"/>
            <a:ext cx="1547588" cy="1600588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2926999" y="3722283"/>
            <a:ext cx="7007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保存每一届学生的</a:t>
            </a:r>
            <a:r>
              <a:rPr lang="zh-CN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成果，提升技术分享氛围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62" y="4954866"/>
            <a:ext cx="1021407" cy="1880318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2921801" y="5557955"/>
            <a:ext cx="44101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发掘创业项目的 </a:t>
            </a:r>
            <a:r>
              <a:rPr lang="zh-CN" altLang="en-US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12765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6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826288" y="207944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技术亮点</a:t>
            </a:r>
            <a:endParaRPr lang="zh-CN" altLang="zh-CN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310871" y="2226791"/>
            <a:ext cx="658265" cy="423548"/>
          </a:xfrm>
          <a:prstGeom prst="rect">
            <a:avLst/>
          </a:prstGeom>
          <a:solidFill>
            <a:srgbClr val="ED71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310871" y="3142459"/>
            <a:ext cx="658265" cy="423548"/>
          </a:xfrm>
          <a:prstGeom prst="rect">
            <a:avLst/>
          </a:prstGeom>
          <a:solidFill>
            <a:srgbClr val="89A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1310871" y="4973794"/>
            <a:ext cx="658265" cy="423548"/>
          </a:xfrm>
          <a:prstGeom prst="rect">
            <a:avLst/>
          </a:prstGeom>
          <a:solidFill>
            <a:srgbClr val="D57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1310871" y="4058127"/>
            <a:ext cx="658265" cy="423548"/>
          </a:xfrm>
          <a:prstGeom prst="rect">
            <a:avLst/>
          </a:prstGeom>
          <a:solidFill>
            <a:srgbClr val="E49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1310871" y="1056434"/>
            <a:ext cx="2502541" cy="1170063"/>
            <a:chOff x="1188069" y="1551212"/>
            <a:chExt cx="2502541" cy="658050"/>
          </a:xfrm>
        </p:grpSpPr>
        <p:sp>
          <p:nvSpPr>
            <p:cNvPr id="47" name="矩形 46"/>
            <p:cNvSpPr/>
            <p:nvPr/>
          </p:nvSpPr>
          <p:spPr>
            <a:xfrm>
              <a:off x="1188069" y="1551212"/>
              <a:ext cx="2502541" cy="423548"/>
            </a:xfrm>
            <a:prstGeom prst="rect">
              <a:avLst/>
            </a:prstGeom>
            <a:solidFill>
              <a:srgbClr val="5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202239" y="1562931"/>
              <a:ext cx="156966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安全性</a:t>
              </a:r>
              <a:endPara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2073723" y="2165566"/>
            <a:ext cx="8238541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防止 </a:t>
            </a:r>
            <a:r>
              <a:rPr lang="en-US" altLang="zh-CN" sz="2400" kern="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js</a:t>
            </a:r>
            <a:r>
              <a:rPr lang="en-US" altLang="zh-CN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注入，防止 </a:t>
            </a:r>
            <a:r>
              <a:rPr lang="en-US" altLang="zh-CN" sz="2400" kern="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en-US" altLang="zh-CN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注入</a:t>
            </a:r>
            <a:endParaRPr lang="zh-CN" altLang="en-US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073723" y="3016316"/>
            <a:ext cx="686375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屏蔽常见的扫描黑客工具，扫描器</a:t>
            </a:r>
            <a:endParaRPr lang="en-US" altLang="zh-CN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073723" y="4861921"/>
            <a:ext cx="875605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防止</a:t>
            </a:r>
            <a:r>
              <a:rPr lang="en-US" altLang="zh-CN" sz="2400" kern="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webshell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上传</a:t>
            </a:r>
            <a:endParaRPr lang="en-US" altLang="zh-CN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073723" y="3930090"/>
            <a:ext cx="585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防止压力测试工具的攻击，</a:t>
            </a: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CC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攻击防护</a:t>
            </a:r>
          </a:p>
        </p:txBody>
      </p:sp>
    </p:spTree>
    <p:extLst>
      <p:ext uri="{BB962C8B-B14F-4D97-AF65-F5344CB8AC3E}">
        <p14:creationId xmlns:p14="http://schemas.microsoft.com/office/powerpoint/2010/main" val="236796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8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4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4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3" grpId="0" animBg="1"/>
          <p:bldP spid="44" grpId="0" animBg="1"/>
          <p:bldP spid="45" grpId="0" animBg="1"/>
          <p:bldP spid="52" grpId="0"/>
          <p:bldP spid="53" grpId="0"/>
          <p:bldP spid="54" grpId="0"/>
          <p:bldP spid="5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3" grpId="0" animBg="1"/>
          <p:bldP spid="44" grpId="0" animBg="1"/>
          <p:bldP spid="45" grpId="0" animBg="1"/>
          <p:bldP spid="52" grpId="0"/>
          <p:bldP spid="53" grpId="0"/>
          <p:bldP spid="54" grpId="0"/>
          <p:bldP spid="5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826288" y="207944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2400" b="1" kern="0" dirty="0" smtClean="0">
                <a:solidFill>
                  <a:srgbClr val="34618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技术亮点</a:t>
            </a:r>
            <a:endParaRPr lang="zh-CN" altLang="zh-CN" b="1" kern="100" dirty="0">
              <a:solidFill>
                <a:srgbClr val="34618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561878" y="5459183"/>
            <a:ext cx="1379382" cy="1436917"/>
          </a:xfrm>
          <a:custGeom>
            <a:avLst/>
            <a:gdLst>
              <a:gd name="connsiteX0" fmla="*/ 988221 w 1379382"/>
              <a:gd name="connsiteY0" fmla="*/ 0 h 1436917"/>
              <a:gd name="connsiteX1" fmla="*/ 1010406 w 1379382"/>
              <a:gd name="connsiteY1" fmla="*/ 15258 h 1436917"/>
              <a:gd name="connsiteX2" fmla="*/ 1238011 w 1379382"/>
              <a:gd name="connsiteY2" fmla="*/ 370872 h 1436917"/>
              <a:gd name="connsiteX3" fmla="*/ 1235427 w 1379382"/>
              <a:gd name="connsiteY3" fmla="*/ 372649 h 1436917"/>
              <a:gd name="connsiteX4" fmla="*/ 1289073 w 1379382"/>
              <a:gd name="connsiteY4" fmla="*/ 450653 h 1436917"/>
              <a:gd name="connsiteX5" fmla="*/ 1379382 w 1379382"/>
              <a:gd name="connsiteY5" fmla="*/ 591754 h 1436917"/>
              <a:gd name="connsiteX6" fmla="*/ 798132 w 1379382"/>
              <a:gd name="connsiteY6" fmla="*/ 1436917 h 1436917"/>
              <a:gd name="connsiteX7" fmla="*/ 0 w 1379382"/>
              <a:gd name="connsiteY7" fmla="*/ 1436917 h 1436917"/>
              <a:gd name="connsiteX8" fmla="*/ 988221 w 1379382"/>
              <a:gd name="connsiteY8" fmla="*/ 0 h 1436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9382" h="1436917">
                <a:moveTo>
                  <a:pt x="988221" y="0"/>
                </a:moveTo>
                <a:lnTo>
                  <a:pt x="1010406" y="15258"/>
                </a:lnTo>
                <a:lnTo>
                  <a:pt x="1238011" y="370872"/>
                </a:lnTo>
                <a:lnTo>
                  <a:pt x="1235427" y="372649"/>
                </a:lnTo>
                <a:lnTo>
                  <a:pt x="1289073" y="450653"/>
                </a:lnTo>
                <a:lnTo>
                  <a:pt x="1379382" y="591754"/>
                </a:lnTo>
                <a:lnTo>
                  <a:pt x="798132" y="1436917"/>
                </a:lnTo>
                <a:lnTo>
                  <a:pt x="0" y="1436917"/>
                </a:lnTo>
                <a:lnTo>
                  <a:pt x="988221" y="0"/>
                </a:lnTo>
                <a:close/>
              </a:path>
            </a:pathLst>
          </a:custGeom>
          <a:solidFill>
            <a:srgbClr val="EE8F82">
              <a:alpha val="25000"/>
            </a:srgbClr>
          </a:solidFill>
          <a:ln>
            <a:solidFill>
              <a:srgbClr val="EED9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9" name="任意多边形 68"/>
          <p:cNvSpPr/>
          <p:nvPr/>
        </p:nvSpPr>
        <p:spPr>
          <a:xfrm>
            <a:off x="1950042" y="5459184"/>
            <a:ext cx="1377333" cy="1436916"/>
          </a:xfrm>
          <a:custGeom>
            <a:avLst/>
            <a:gdLst>
              <a:gd name="connsiteX0" fmla="*/ 389113 w 1377333"/>
              <a:gd name="connsiteY0" fmla="*/ 0 h 1436916"/>
              <a:gd name="connsiteX1" fmla="*/ 1377333 w 1377333"/>
              <a:gd name="connsiteY1" fmla="*/ 1436916 h 1436916"/>
              <a:gd name="connsiteX2" fmla="*/ 579200 w 1377333"/>
              <a:gd name="connsiteY2" fmla="*/ 1436916 h 1436916"/>
              <a:gd name="connsiteX3" fmla="*/ 0 w 1377333"/>
              <a:gd name="connsiteY3" fmla="*/ 594733 h 1436916"/>
              <a:gd name="connsiteX4" fmla="*/ 373996 w 1377333"/>
              <a:gd name="connsiteY4" fmla="*/ 10397 h 1436916"/>
              <a:gd name="connsiteX5" fmla="*/ 389113 w 1377333"/>
              <a:gd name="connsiteY5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7333" h="1436916">
                <a:moveTo>
                  <a:pt x="389113" y="0"/>
                </a:moveTo>
                <a:lnTo>
                  <a:pt x="1377333" y="1436916"/>
                </a:lnTo>
                <a:lnTo>
                  <a:pt x="579200" y="1436916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F1DBCC"/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9" name="任意多边形 818"/>
          <p:cNvSpPr/>
          <p:nvPr/>
        </p:nvSpPr>
        <p:spPr>
          <a:xfrm flipV="1">
            <a:off x="5466342" y="5123204"/>
            <a:ext cx="1608398" cy="1772896"/>
          </a:xfrm>
          <a:custGeom>
            <a:avLst/>
            <a:gdLst>
              <a:gd name="connsiteX0" fmla="*/ 1219285 w 1608398"/>
              <a:gd name="connsiteY0" fmla="*/ 1772896 h 1772896"/>
              <a:gd name="connsiteX1" fmla="*/ 1234402 w 1608398"/>
              <a:gd name="connsiteY1" fmla="*/ 1762499 h 1772896"/>
              <a:gd name="connsiteX2" fmla="*/ 1608398 w 1608398"/>
              <a:gd name="connsiteY2" fmla="*/ 1178163 h 1772896"/>
              <a:gd name="connsiteX3" fmla="*/ 798132 w 1608398"/>
              <a:gd name="connsiteY3" fmla="*/ 0 h 1772896"/>
              <a:gd name="connsiteX4" fmla="*/ 0 w 1608398"/>
              <a:gd name="connsiteY4" fmla="*/ 0 h 1772896"/>
              <a:gd name="connsiteX5" fmla="*/ 1219285 w 1608398"/>
              <a:gd name="connsiteY5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08398" h="1772896">
                <a:moveTo>
                  <a:pt x="1219285" y="1772896"/>
                </a:moveTo>
                <a:lnTo>
                  <a:pt x="1234402" y="1762499"/>
                </a:lnTo>
                <a:lnTo>
                  <a:pt x="1608398" y="1178163"/>
                </a:lnTo>
                <a:lnTo>
                  <a:pt x="798132" y="0"/>
                </a:lnTo>
                <a:lnTo>
                  <a:pt x="0" y="0"/>
                </a:lnTo>
                <a:lnTo>
                  <a:pt x="1219285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0" name="任意多边形 519"/>
          <p:cNvSpPr/>
          <p:nvPr/>
        </p:nvSpPr>
        <p:spPr>
          <a:xfrm>
            <a:off x="10576104" y="286921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49000"/>
            </a:srgbClr>
          </a:solidFill>
          <a:ln>
            <a:solidFill>
              <a:srgbClr val="DF9B83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6" name="任意多边形 685"/>
          <p:cNvSpPr/>
          <p:nvPr/>
        </p:nvSpPr>
        <p:spPr>
          <a:xfrm>
            <a:off x="9482391" y="0"/>
            <a:ext cx="1474363" cy="1578002"/>
          </a:xfrm>
          <a:custGeom>
            <a:avLst/>
            <a:gdLst>
              <a:gd name="connsiteX0" fmla="*/ 0 w 1474363"/>
              <a:gd name="connsiteY0" fmla="*/ 0 h 1578002"/>
              <a:gd name="connsiteX1" fmla="*/ 798133 w 1474363"/>
              <a:gd name="connsiteY1" fmla="*/ 0 h 1578002"/>
              <a:gd name="connsiteX2" fmla="*/ 1474363 w 1474363"/>
              <a:gd name="connsiteY2" fmla="*/ 983269 h 1578002"/>
              <a:gd name="connsiteX3" fmla="*/ 1100367 w 1474363"/>
              <a:gd name="connsiteY3" fmla="*/ 1567605 h 1578002"/>
              <a:gd name="connsiteX4" fmla="*/ 1085250 w 1474363"/>
              <a:gd name="connsiteY4" fmla="*/ 1578002 h 1578002"/>
              <a:gd name="connsiteX5" fmla="*/ 0 w 1474363"/>
              <a:gd name="connsiteY5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363" h="1578002">
                <a:moveTo>
                  <a:pt x="0" y="0"/>
                </a:moveTo>
                <a:lnTo>
                  <a:pt x="798133" y="0"/>
                </a:lnTo>
                <a:lnTo>
                  <a:pt x="1474363" y="983269"/>
                </a:lnTo>
                <a:lnTo>
                  <a:pt x="1100367" y="1567605"/>
                </a:lnTo>
                <a:lnTo>
                  <a:pt x="1085250" y="1578002"/>
                </a:lnTo>
                <a:lnTo>
                  <a:pt x="0" y="0"/>
                </a:lnTo>
                <a:close/>
              </a:path>
            </a:pathLst>
          </a:custGeom>
          <a:solidFill>
            <a:srgbClr val="E7B05E">
              <a:alpha val="25000"/>
            </a:srgbClr>
          </a:solidFill>
          <a:ln>
            <a:solidFill>
              <a:srgbClr val="EFE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10965534" y="0"/>
            <a:ext cx="1238362" cy="1578002"/>
          </a:xfrm>
          <a:custGeom>
            <a:avLst/>
            <a:gdLst>
              <a:gd name="connsiteX0" fmla="*/ 678279 w 1238362"/>
              <a:gd name="connsiteY0" fmla="*/ 0 h 1578002"/>
              <a:gd name="connsiteX1" fmla="*/ 1238362 w 1238362"/>
              <a:gd name="connsiteY1" fmla="*/ 0 h 1578002"/>
              <a:gd name="connsiteX2" fmla="*/ 1238362 w 1238362"/>
              <a:gd name="connsiteY2" fmla="*/ 346134 h 1578002"/>
              <a:gd name="connsiteX3" fmla="*/ 391161 w 1238362"/>
              <a:gd name="connsiteY3" fmla="*/ 1578002 h 1578002"/>
              <a:gd name="connsiteX4" fmla="*/ 368976 w 1238362"/>
              <a:gd name="connsiteY4" fmla="*/ 1562744 h 1578002"/>
              <a:gd name="connsiteX5" fmla="*/ 141371 w 1238362"/>
              <a:gd name="connsiteY5" fmla="*/ 1207130 h 1578002"/>
              <a:gd name="connsiteX6" fmla="*/ 143955 w 1238362"/>
              <a:gd name="connsiteY6" fmla="*/ 1205353 h 1578002"/>
              <a:gd name="connsiteX7" fmla="*/ 90309 w 1238362"/>
              <a:gd name="connsiteY7" fmla="*/ 1127349 h 1578002"/>
              <a:gd name="connsiteX8" fmla="*/ 0 w 1238362"/>
              <a:gd name="connsiteY8" fmla="*/ 986248 h 1578002"/>
              <a:gd name="connsiteX9" fmla="*/ 678279 w 1238362"/>
              <a:gd name="connsiteY9" fmla="*/ 0 h 157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362" h="1578002">
                <a:moveTo>
                  <a:pt x="678279" y="0"/>
                </a:moveTo>
                <a:lnTo>
                  <a:pt x="1238362" y="0"/>
                </a:lnTo>
                <a:lnTo>
                  <a:pt x="1238362" y="346134"/>
                </a:lnTo>
                <a:lnTo>
                  <a:pt x="391161" y="1578002"/>
                </a:lnTo>
                <a:lnTo>
                  <a:pt x="368976" y="1562744"/>
                </a:lnTo>
                <a:lnTo>
                  <a:pt x="141371" y="1207130"/>
                </a:lnTo>
                <a:lnTo>
                  <a:pt x="143955" y="1205353"/>
                </a:lnTo>
                <a:lnTo>
                  <a:pt x="90309" y="1127349"/>
                </a:lnTo>
                <a:lnTo>
                  <a:pt x="0" y="986248"/>
                </a:lnTo>
                <a:lnTo>
                  <a:pt x="678279" y="0"/>
                </a:lnTo>
                <a:close/>
              </a:path>
            </a:pathLst>
          </a:custGeom>
          <a:solidFill>
            <a:srgbClr val="EFE3C2">
              <a:alpha val="71000"/>
            </a:srgbClr>
          </a:solidFill>
          <a:ln>
            <a:solidFill>
              <a:srgbClr val="EEE6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4" name="任意多边形 703"/>
          <p:cNvSpPr/>
          <p:nvPr/>
        </p:nvSpPr>
        <p:spPr>
          <a:xfrm>
            <a:off x="11202884" y="1946822"/>
            <a:ext cx="798132" cy="1160519"/>
          </a:xfrm>
          <a:custGeom>
            <a:avLst/>
            <a:gdLst>
              <a:gd name="connsiteX0" fmla="*/ 399066 w 798132"/>
              <a:gd name="connsiteY0" fmla="*/ 0 h 1160519"/>
              <a:gd name="connsiteX1" fmla="*/ 798132 w 798132"/>
              <a:gd name="connsiteY1" fmla="*/ 580260 h 1160519"/>
              <a:gd name="connsiteX2" fmla="*/ 399066 w 798132"/>
              <a:gd name="connsiteY2" fmla="*/ 1160519 h 1160519"/>
              <a:gd name="connsiteX3" fmla="*/ 0 w 798132"/>
              <a:gd name="connsiteY3" fmla="*/ 580260 h 1160519"/>
              <a:gd name="connsiteX4" fmla="*/ 399066 w 798132"/>
              <a:gd name="connsiteY4" fmla="*/ 0 h 116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8132" h="1160519">
                <a:moveTo>
                  <a:pt x="399066" y="0"/>
                </a:moveTo>
                <a:lnTo>
                  <a:pt x="798132" y="580260"/>
                </a:lnTo>
                <a:lnTo>
                  <a:pt x="399066" y="1160519"/>
                </a:lnTo>
                <a:lnTo>
                  <a:pt x="0" y="580260"/>
                </a:lnTo>
                <a:lnTo>
                  <a:pt x="399066" y="0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11601950" y="1071565"/>
            <a:ext cx="601946" cy="1455517"/>
          </a:xfrm>
          <a:custGeom>
            <a:avLst/>
            <a:gdLst>
              <a:gd name="connsiteX0" fmla="*/ 601946 w 601946"/>
              <a:gd name="connsiteY0" fmla="*/ 0 h 1455517"/>
              <a:gd name="connsiteX1" fmla="*/ 601946 w 601946"/>
              <a:gd name="connsiteY1" fmla="*/ 1160520 h 1455517"/>
              <a:gd name="connsiteX2" fmla="*/ 399066 w 601946"/>
              <a:gd name="connsiteY2" fmla="*/ 1455517 h 1455517"/>
              <a:gd name="connsiteX3" fmla="*/ 0 w 601946"/>
              <a:gd name="connsiteY3" fmla="*/ 875257 h 1455517"/>
              <a:gd name="connsiteX4" fmla="*/ 601946 w 601946"/>
              <a:gd name="connsiteY4" fmla="*/ 0 h 145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7">
                <a:moveTo>
                  <a:pt x="601946" y="0"/>
                </a:moveTo>
                <a:lnTo>
                  <a:pt x="601946" y="1160520"/>
                </a:lnTo>
                <a:lnTo>
                  <a:pt x="399066" y="1455517"/>
                </a:lnTo>
                <a:lnTo>
                  <a:pt x="0" y="875257"/>
                </a:lnTo>
                <a:lnTo>
                  <a:pt x="601946" y="0"/>
                </a:lnTo>
                <a:close/>
              </a:path>
            </a:pathLst>
          </a:custGeom>
          <a:solidFill>
            <a:srgbClr val="EBCEBC"/>
          </a:solidFill>
          <a:ln>
            <a:solidFill>
              <a:srgbClr val="EACD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00" name="任意多边形 699"/>
          <p:cNvSpPr/>
          <p:nvPr/>
        </p:nvSpPr>
        <p:spPr>
          <a:xfrm>
            <a:off x="10965534" y="1590209"/>
            <a:ext cx="636416" cy="936872"/>
          </a:xfrm>
          <a:custGeom>
            <a:avLst/>
            <a:gdLst>
              <a:gd name="connsiteX0" fmla="*/ 391161 w 636416"/>
              <a:gd name="connsiteY0" fmla="*/ 0 h 936872"/>
              <a:gd name="connsiteX1" fmla="*/ 636416 w 636416"/>
              <a:gd name="connsiteY1" fmla="*/ 356612 h 936872"/>
              <a:gd name="connsiteX2" fmla="*/ 237350 w 636416"/>
              <a:gd name="connsiteY2" fmla="*/ 936872 h 936872"/>
              <a:gd name="connsiteX3" fmla="*/ 0 w 636416"/>
              <a:gd name="connsiteY3" fmla="*/ 591754 h 936872"/>
              <a:gd name="connsiteX4" fmla="*/ 90309 w 636416"/>
              <a:gd name="connsiteY4" fmla="*/ 450653 h 936872"/>
              <a:gd name="connsiteX5" fmla="*/ 143955 w 636416"/>
              <a:gd name="connsiteY5" fmla="*/ 372649 h 936872"/>
              <a:gd name="connsiteX6" fmla="*/ 141371 w 636416"/>
              <a:gd name="connsiteY6" fmla="*/ 370872 h 936872"/>
              <a:gd name="connsiteX7" fmla="*/ 368976 w 636416"/>
              <a:gd name="connsiteY7" fmla="*/ 15258 h 936872"/>
              <a:gd name="connsiteX8" fmla="*/ 391161 w 636416"/>
              <a:gd name="connsiteY8" fmla="*/ 0 h 936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2">
                <a:moveTo>
                  <a:pt x="391161" y="0"/>
                </a:moveTo>
                <a:lnTo>
                  <a:pt x="636416" y="356612"/>
                </a:lnTo>
                <a:lnTo>
                  <a:pt x="237350" y="936872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D2DBC4"/>
          </a:solidFill>
          <a:ln>
            <a:solidFill>
              <a:srgbClr val="D3DD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9" name="任意多边形 698"/>
          <p:cNvSpPr/>
          <p:nvPr/>
        </p:nvSpPr>
        <p:spPr>
          <a:xfrm>
            <a:off x="10965534" y="2527082"/>
            <a:ext cx="636416" cy="936871"/>
          </a:xfrm>
          <a:custGeom>
            <a:avLst/>
            <a:gdLst>
              <a:gd name="connsiteX0" fmla="*/ 237350 w 636416"/>
              <a:gd name="connsiteY0" fmla="*/ 0 h 936871"/>
              <a:gd name="connsiteX1" fmla="*/ 636416 w 636416"/>
              <a:gd name="connsiteY1" fmla="*/ 580259 h 936871"/>
              <a:gd name="connsiteX2" fmla="*/ 391161 w 636416"/>
              <a:gd name="connsiteY2" fmla="*/ 936871 h 936871"/>
              <a:gd name="connsiteX3" fmla="*/ 368976 w 636416"/>
              <a:gd name="connsiteY3" fmla="*/ 921613 h 936871"/>
              <a:gd name="connsiteX4" fmla="*/ 141371 w 636416"/>
              <a:gd name="connsiteY4" fmla="*/ 565999 h 936871"/>
              <a:gd name="connsiteX5" fmla="*/ 143955 w 636416"/>
              <a:gd name="connsiteY5" fmla="*/ 564222 h 936871"/>
              <a:gd name="connsiteX6" fmla="*/ 90309 w 636416"/>
              <a:gd name="connsiteY6" fmla="*/ 486218 h 936871"/>
              <a:gd name="connsiteX7" fmla="*/ 0 w 636416"/>
              <a:gd name="connsiteY7" fmla="*/ 345117 h 936871"/>
              <a:gd name="connsiteX8" fmla="*/ 237350 w 636416"/>
              <a:gd name="connsiteY8" fmla="*/ 0 h 936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416" h="936871">
                <a:moveTo>
                  <a:pt x="237350" y="0"/>
                </a:moveTo>
                <a:lnTo>
                  <a:pt x="636416" y="580259"/>
                </a:lnTo>
                <a:lnTo>
                  <a:pt x="391161" y="936871"/>
                </a:lnTo>
                <a:lnTo>
                  <a:pt x="368976" y="921613"/>
                </a:lnTo>
                <a:lnTo>
                  <a:pt x="141371" y="565999"/>
                </a:lnTo>
                <a:lnTo>
                  <a:pt x="143955" y="564222"/>
                </a:lnTo>
                <a:lnTo>
                  <a:pt x="90309" y="486218"/>
                </a:lnTo>
                <a:lnTo>
                  <a:pt x="0" y="345117"/>
                </a:lnTo>
                <a:lnTo>
                  <a:pt x="237350" y="0"/>
                </a:lnTo>
                <a:close/>
              </a:path>
            </a:pathLst>
          </a:custGeom>
          <a:solidFill>
            <a:srgbClr val="E9CCBA"/>
          </a:solidFill>
          <a:ln>
            <a:solidFill>
              <a:srgbClr val="EACD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任意多边形 93"/>
          <p:cNvSpPr/>
          <p:nvPr/>
        </p:nvSpPr>
        <p:spPr>
          <a:xfrm>
            <a:off x="11601950" y="2527081"/>
            <a:ext cx="601946" cy="1455516"/>
          </a:xfrm>
          <a:custGeom>
            <a:avLst/>
            <a:gdLst>
              <a:gd name="connsiteX0" fmla="*/ 399066 w 601946"/>
              <a:gd name="connsiteY0" fmla="*/ 0 h 1455516"/>
              <a:gd name="connsiteX1" fmla="*/ 601946 w 601946"/>
              <a:gd name="connsiteY1" fmla="*/ 294997 h 1455516"/>
              <a:gd name="connsiteX2" fmla="*/ 601946 w 601946"/>
              <a:gd name="connsiteY2" fmla="*/ 1455516 h 1455516"/>
              <a:gd name="connsiteX3" fmla="*/ 0 w 601946"/>
              <a:gd name="connsiteY3" fmla="*/ 580259 h 1455516"/>
              <a:gd name="connsiteX4" fmla="*/ 399066 w 601946"/>
              <a:gd name="connsiteY4" fmla="*/ 0 h 145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1946" h="1455516">
                <a:moveTo>
                  <a:pt x="399066" y="0"/>
                </a:moveTo>
                <a:lnTo>
                  <a:pt x="601946" y="294997"/>
                </a:lnTo>
                <a:lnTo>
                  <a:pt x="601946" y="1455516"/>
                </a:lnTo>
                <a:lnTo>
                  <a:pt x="0" y="580259"/>
                </a:lnTo>
                <a:lnTo>
                  <a:pt x="399066" y="0"/>
                </a:lnTo>
                <a:close/>
              </a:path>
            </a:pathLst>
          </a:custGeom>
          <a:solidFill>
            <a:srgbClr val="D3DDC7"/>
          </a:solidFill>
          <a:ln>
            <a:solidFill>
              <a:srgbClr val="D3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3" name="任意多边形 522"/>
          <p:cNvSpPr/>
          <p:nvPr/>
        </p:nvSpPr>
        <p:spPr>
          <a:xfrm>
            <a:off x="10576104" y="98326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6000"/>
            </a:srgbClr>
          </a:solidFill>
          <a:ln>
            <a:solidFill>
              <a:srgbClr val="EBD3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任意多边形 528"/>
          <p:cNvSpPr/>
          <p:nvPr/>
        </p:nvSpPr>
        <p:spPr>
          <a:xfrm flipV="1">
            <a:off x="10576104" y="159020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8A378">
              <a:alpha val="53000"/>
            </a:srgbClr>
          </a:solidFill>
          <a:ln>
            <a:solidFill>
              <a:srgbClr val="B3C4A5">
                <a:alpha val="5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2444778" y="4491806"/>
            <a:ext cx="1946374" cy="2416275"/>
          </a:xfrm>
          <a:custGeom>
            <a:avLst/>
            <a:gdLst>
              <a:gd name="connsiteX0" fmla="*/ 1555213 w 1946374"/>
              <a:gd name="connsiteY0" fmla="*/ 0 h 2416275"/>
              <a:gd name="connsiteX1" fmla="*/ 1577398 w 1946374"/>
              <a:gd name="connsiteY1" fmla="*/ 15258 h 2416275"/>
              <a:gd name="connsiteX2" fmla="*/ 1805003 w 1946374"/>
              <a:gd name="connsiteY2" fmla="*/ 370872 h 2416275"/>
              <a:gd name="connsiteX3" fmla="*/ 1802419 w 1946374"/>
              <a:gd name="connsiteY3" fmla="*/ 372649 h 2416275"/>
              <a:gd name="connsiteX4" fmla="*/ 1856065 w 1946374"/>
              <a:gd name="connsiteY4" fmla="*/ 450653 h 2416275"/>
              <a:gd name="connsiteX5" fmla="*/ 1946374 w 1946374"/>
              <a:gd name="connsiteY5" fmla="*/ 591754 h 2416275"/>
              <a:gd name="connsiteX6" fmla="*/ 691584 w 1946374"/>
              <a:gd name="connsiteY6" fmla="*/ 2416275 h 2416275"/>
              <a:gd name="connsiteX7" fmla="*/ 106548 w 1946374"/>
              <a:gd name="connsiteY7" fmla="*/ 2416275 h 2416275"/>
              <a:gd name="connsiteX8" fmla="*/ 0 w 1946374"/>
              <a:gd name="connsiteY8" fmla="*/ 2261349 h 2416275"/>
              <a:gd name="connsiteX9" fmla="*/ 1555213 w 1946374"/>
              <a:gd name="connsiteY9" fmla="*/ 0 h 241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6374" h="2416275">
                <a:moveTo>
                  <a:pt x="1555213" y="0"/>
                </a:moveTo>
                <a:lnTo>
                  <a:pt x="1577398" y="15258"/>
                </a:lnTo>
                <a:lnTo>
                  <a:pt x="1805003" y="370872"/>
                </a:lnTo>
                <a:lnTo>
                  <a:pt x="1802419" y="372649"/>
                </a:lnTo>
                <a:lnTo>
                  <a:pt x="1856065" y="450653"/>
                </a:lnTo>
                <a:lnTo>
                  <a:pt x="1946374" y="591754"/>
                </a:lnTo>
                <a:lnTo>
                  <a:pt x="691584" y="2416275"/>
                </a:lnTo>
                <a:lnTo>
                  <a:pt x="106548" y="2416275"/>
                </a:lnTo>
                <a:lnTo>
                  <a:pt x="0" y="2261349"/>
                </a:lnTo>
                <a:lnTo>
                  <a:pt x="15552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4399934" y="4491806"/>
            <a:ext cx="2050873" cy="2416274"/>
          </a:xfrm>
          <a:custGeom>
            <a:avLst/>
            <a:gdLst>
              <a:gd name="connsiteX0" fmla="*/ 389113 w 2050873"/>
              <a:gd name="connsiteY0" fmla="*/ 0 h 2416274"/>
              <a:gd name="connsiteX1" fmla="*/ 2050873 w 2050873"/>
              <a:gd name="connsiteY1" fmla="*/ 2416274 h 2416274"/>
              <a:gd name="connsiteX2" fmla="*/ 1252741 w 2050873"/>
              <a:gd name="connsiteY2" fmla="*/ 2416274 h 2416274"/>
              <a:gd name="connsiteX3" fmla="*/ 0 w 2050873"/>
              <a:gd name="connsiteY3" fmla="*/ 594733 h 2416274"/>
              <a:gd name="connsiteX4" fmla="*/ 373996 w 2050873"/>
              <a:gd name="connsiteY4" fmla="*/ 10397 h 2416274"/>
              <a:gd name="connsiteX5" fmla="*/ 389113 w 2050873"/>
              <a:gd name="connsiteY5" fmla="*/ 0 h 241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50873" h="2416274">
                <a:moveTo>
                  <a:pt x="389113" y="0"/>
                </a:moveTo>
                <a:lnTo>
                  <a:pt x="2050873" y="2416274"/>
                </a:lnTo>
                <a:lnTo>
                  <a:pt x="1252741" y="2416274"/>
                </a:lnTo>
                <a:lnTo>
                  <a:pt x="0" y="594733"/>
                </a:lnTo>
                <a:lnTo>
                  <a:pt x="373996" y="10397"/>
                </a:lnTo>
                <a:lnTo>
                  <a:pt x="389113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2344510" y="6762288"/>
            <a:ext cx="200534" cy="145793"/>
          </a:xfrm>
          <a:custGeom>
            <a:avLst/>
            <a:gdLst>
              <a:gd name="connsiteX0" fmla="*/ 100267 w 200534"/>
              <a:gd name="connsiteY0" fmla="*/ 0 h 145793"/>
              <a:gd name="connsiteX1" fmla="*/ 200534 w 200534"/>
              <a:gd name="connsiteY1" fmla="*/ 145793 h 145793"/>
              <a:gd name="connsiteX2" fmla="*/ 0 w 200534"/>
              <a:gd name="connsiteY2" fmla="*/ 145793 h 145793"/>
              <a:gd name="connsiteX3" fmla="*/ 100267 w 200534"/>
              <a:gd name="connsiteY3" fmla="*/ 0 h 14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534" h="145793">
                <a:moveTo>
                  <a:pt x="100267" y="0"/>
                </a:moveTo>
                <a:lnTo>
                  <a:pt x="200534" y="145793"/>
                </a:lnTo>
                <a:lnTo>
                  <a:pt x="0" y="145793"/>
                </a:lnTo>
                <a:lnTo>
                  <a:pt x="100267" y="0"/>
                </a:lnTo>
                <a:close/>
              </a:path>
            </a:pathLst>
          </a:custGeom>
          <a:solidFill>
            <a:srgbClr val="A2B894">
              <a:alpha val="25000"/>
            </a:srgbClr>
          </a:solidFill>
          <a:ln>
            <a:solidFill>
              <a:srgbClr val="E0E6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35280" y="4818139"/>
            <a:ext cx="1017046" cy="2052322"/>
          </a:xfrm>
          <a:custGeom>
            <a:avLst/>
            <a:gdLst>
              <a:gd name="connsiteX0" fmla="*/ 0 w 1017046"/>
              <a:gd name="connsiteY0" fmla="*/ 0 h 2052322"/>
              <a:gd name="connsiteX1" fmla="*/ 1017046 w 1017046"/>
              <a:gd name="connsiteY1" fmla="*/ 1478830 h 2052322"/>
              <a:gd name="connsiteX2" fmla="*/ 613325 w 1017046"/>
              <a:gd name="connsiteY2" fmla="*/ 2052322 h 2052322"/>
              <a:gd name="connsiteX3" fmla="*/ 0 w 1017046"/>
              <a:gd name="connsiteY3" fmla="*/ 1160520 h 2052322"/>
              <a:gd name="connsiteX4" fmla="*/ 0 w 1017046"/>
              <a:gd name="connsiteY4" fmla="*/ 0 h 205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7046" h="2052322">
                <a:moveTo>
                  <a:pt x="0" y="0"/>
                </a:moveTo>
                <a:lnTo>
                  <a:pt x="1017046" y="1478830"/>
                </a:lnTo>
                <a:lnTo>
                  <a:pt x="613325" y="2052322"/>
                </a:lnTo>
                <a:lnTo>
                  <a:pt x="0" y="1160520"/>
                </a:lnTo>
                <a:lnTo>
                  <a:pt x="0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3D4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2" name="任意多边形 811"/>
          <p:cNvSpPr/>
          <p:nvPr/>
        </p:nvSpPr>
        <p:spPr>
          <a:xfrm flipV="1">
            <a:off x="4397479" y="5881804"/>
            <a:ext cx="1088729" cy="1014296"/>
          </a:xfrm>
          <a:custGeom>
            <a:avLst/>
            <a:gdLst>
              <a:gd name="connsiteX0" fmla="*/ 391161 w 1088729"/>
              <a:gd name="connsiteY0" fmla="*/ 1014296 h 1014296"/>
              <a:gd name="connsiteX1" fmla="*/ 1088729 w 1088729"/>
              <a:gd name="connsiteY1" fmla="*/ 0 h 1014296"/>
              <a:gd name="connsiteX2" fmla="*/ 290598 w 1088729"/>
              <a:gd name="connsiteY2" fmla="*/ 0 h 1014296"/>
              <a:gd name="connsiteX3" fmla="*/ 0 w 1088729"/>
              <a:gd name="connsiteY3" fmla="*/ 422542 h 1014296"/>
              <a:gd name="connsiteX4" fmla="*/ 90309 w 1088729"/>
              <a:gd name="connsiteY4" fmla="*/ 563643 h 1014296"/>
              <a:gd name="connsiteX5" fmla="*/ 143955 w 1088729"/>
              <a:gd name="connsiteY5" fmla="*/ 641647 h 1014296"/>
              <a:gd name="connsiteX6" fmla="*/ 141371 w 1088729"/>
              <a:gd name="connsiteY6" fmla="*/ 643424 h 1014296"/>
              <a:gd name="connsiteX7" fmla="*/ 368976 w 1088729"/>
              <a:gd name="connsiteY7" fmla="*/ 999038 h 1014296"/>
              <a:gd name="connsiteX8" fmla="*/ 391161 w 1088729"/>
              <a:gd name="connsiteY8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8729" h="1014296">
                <a:moveTo>
                  <a:pt x="391161" y="1014296"/>
                </a:moveTo>
                <a:lnTo>
                  <a:pt x="1088729" y="0"/>
                </a:lnTo>
                <a:lnTo>
                  <a:pt x="290598" y="0"/>
                </a:lnTo>
                <a:lnTo>
                  <a:pt x="0" y="422542"/>
                </a:lnTo>
                <a:lnTo>
                  <a:pt x="90309" y="563643"/>
                </a:lnTo>
                <a:lnTo>
                  <a:pt x="143955" y="641647"/>
                </a:lnTo>
                <a:lnTo>
                  <a:pt x="141371" y="643424"/>
                </a:lnTo>
                <a:lnTo>
                  <a:pt x="368976" y="999038"/>
                </a:lnTo>
                <a:lnTo>
                  <a:pt x="391161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8" name="任意多边形 637"/>
          <p:cNvSpPr/>
          <p:nvPr/>
        </p:nvSpPr>
        <p:spPr>
          <a:xfrm flipV="1">
            <a:off x="4008048" y="58818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D57053">
              <a:alpha val="35000"/>
            </a:srgbClr>
          </a:solidFill>
          <a:ln>
            <a:solidFill>
              <a:srgbClr val="E6C6B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1" name="任意多边形 660"/>
          <p:cNvSpPr/>
          <p:nvPr/>
        </p:nvSpPr>
        <p:spPr>
          <a:xfrm flipV="1">
            <a:off x="10822507" y="5495459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508799">
              <a:alpha val="35000"/>
            </a:srgbClr>
          </a:solidFill>
          <a:ln>
            <a:solidFill>
              <a:srgbClr val="B5CA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6" name="任意多边形 665"/>
          <p:cNvSpPr/>
          <p:nvPr/>
        </p:nvSpPr>
        <p:spPr>
          <a:xfrm>
            <a:off x="9861917" y="5495459"/>
            <a:ext cx="1341240" cy="1384436"/>
          </a:xfrm>
          <a:custGeom>
            <a:avLst/>
            <a:gdLst>
              <a:gd name="connsiteX0" fmla="*/ 952127 w 1341240"/>
              <a:gd name="connsiteY0" fmla="*/ 0 h 1384436"/>
              <a:gd name="connsiteX1" fmla="*/ 967244 w 1341240"/>
              <a:gd name="connsiteY1" fmla="*/ 10397 h 1384436"/>
              <a:gd name="connsiteX2" fmla="*/ 1341240 w 1341240"/>
              <a:gd name="connsiteY2" fmla="*/ 594733 h 1384436"/>
              <a:gd name="connsiteX3" fmla="*/ 798132 w 1341240"/>
              <a:gd name="connsiteY3" fmla="*/ 1384436 h 1384436"/>
              <a:gd name="connsiteX4" fmla="*/ 0 w 1341240"/>
              <a:gd name="connsiteY4" fmla="*/ 1384436 h 1384436"/>
              <a:gd name="connsiteX5" fmla="*/ 952127 w 1341240"/>
              <a:gd name="connsiteY5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240" h="1384436">
                <a:moveTo>
                  <a:pt x="952127" y="0"/>
                </a:moveTo>
                <a:lnTo>
                  <a:pt x="967244" y="10397"/>
                </a:lnTo>
                <a:lnTo>
                  <a:pt x="1341240" y="594733"/>
                </a:lnTo>
                <a:lnTo>
                  <a:pt x="798132" y="1384436"/>
                </a:lnTo>
                <a:lnTo>
                  <a:pt x="0" y="1384436"/>
                </a:lnTo>
                <a:lnTo>
                  <a:pt x="952127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C4D5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任意多边形 709"/>
          <p:cNvSpPr/>
          <p:nvPr/>
        </p:nvSpPr>
        <p:spPr>
          <a:xfrm>
            <a:off x="11211938" y="5495459"/>
            <a:ext cx="980063" cy="1384436"/>
          </a:xfrm>
          <a:custGeom>
            <a:avLst/>
            <a:gdLst>
              <a:gd name="connsiteX0" fmla="*/ 391161 w 980063"/>
              <a:gd name="connsiteY0" fmla="*/ 0 h 1384436"/>
              <a:gd name="connsiteX1" fmla="*/ 980063 w 980063"/>
              <a:gd name="connsiteY1" fmla="*/ 856291 h 1384436"/>
              <a:gd name="connsiteX2" fmla="*/ 980063 w 980063"/>
              <a:gd name="connsiteY2" fmla="*/ 1384436 h 1384436"/>
              <a:gd name="connsiteX3" fmla="*/ 545157 w 980063"/>
              <a:gd name="connsiteY3" fmla="*/ 1384436 h 1384436"/>
              <a:gd name="connsiteX4" fmla="*/ 0 w 980063"/>
              <a:gd name="connsiteY4" fmla="*/ 591754 h 1384436"/>
              <a:gd name="connsiteX5" fmla="*/ 90309 w 980063"/>
              <a:gd name="connsiteY5" fmla="*/ 450653 h 1384436"/>
              <a:gd name="connsiteX6" fmla="*/ 143955 w 980063"/>
              <a:gd name="connsiteY6" fmla="*/ 372649 h 1384436"/>
              <a:gd name="connsiteX7" fmla="*/ 141371 w 980063"/>
              <a:gd name="connsiteY7" fmla="*/ 370872 h 1384436"/>
              <a:gd name="connsiteX8" fmla="*/ 368976 w 980063"/>
              <a:gd name="connsiteY8" fmla="*/ 15258 h 1384436"/>
              <a:gd name="connsiteX9" fmla="*/ 391161 w 980063"/>
              <a:gd name="connsiteY9" fmla="*/ 0 h 138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0063" h="1384436">
                <a:moveTo>
                  <a:pt x="391161" y="0"/>
                </a:moveTo>
                <a:lnTo>
                  <a:pt x="980063" y="856291"/>
                </a:lnTo>
                <a:lnTo>
                  <a:pt x="980063" y="1384436"/>
                </a:lnTo>
                <a:lnTo>
                  <a:pt x="545157" y="1384436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508799">
              <a:alpha val="25000"/>
            </a:srgbClr>
          </a:solidFill>
          <a:ln>
            <a:solidFill>
              <a:srgbClr val="BFD1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1" name="任意多边形 670"/>
          <p:cNvSpPr/>
          <p:nvPr/>
        </p:nvSpPr>
        <p:spPr>
          <a:xfrm flipV="1">
            <a:off x="9195717" y="550327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49B35">
              <a:alpha val="35000"/>
            </a:srgbClr>
          </a:solidFill>
          <a:ln>
            <a:solidFill>
              <a:srgbClr val="EBD3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任意多边形 75"/>
          <p:cNvSpPr/>
          <p:nvPr/>
        </p:nvSpPr>
        <p:spPr>
          <a:xfrm>
            <a:off x="8221119" y="5503275"/>
            <a:ext cx="1355248" cy="1404805"/>
          </a:xfrm>
          <a:custGeom>
            <a:avLst/>
            <a:gdLst>
              <a:gd name="connsiteX0" fmla="*/ 966135 w 1355248"/>
              <a:gd name="connsiteY0" fmla="*/ 0 h 1404805"/>
              <a:gd name="connsiteX1" fmla="*/ 981252 w 1355248"/>
              <a:gd name="connsiteY1" fmla="*/ 10397 h 1404805"/>
              <a:gd name="connsiteX2" fmla="*/ 1355248 w 1355248"/>
              <a:gd name="connsiteY2" fmla="*/ 594733 h 1404805"/>
              <a:gd name="connsiteX3" fmla="*/ 798132 w 1355248"/>
              <a:gd name="connsiteY3" fmla="*/ 1404805 h 1404805"/>
              <a:gd name="connsiteX4" fmla="*/ 0 w 1355248"/>
              <a:gd name="connsiteY4" fmla="*/ 1404805 h 1404805"/>
              <a:gd name="connsiteX5" fmla="*/ 966135 w 1355248"/>
              <a:gd name="connsiteY5" fmla="*/ 0 h 1404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5248" h="1404805">
                <a:moveTo>
                  <a:pt x="966135" y="0"/>
                </a:moveTo>
                <a:lnTo>
                  <a:pt x="981252" y="10397"/>
                </a:lnTo>
                <a:lnTo>
                  <a:pt x="1355248" y="594733"/>
                </a:lnTo>
                <a:lnTo>
                  <a:pt x="798132" y="1404805"/>
                </a:lnTo>
                <a:lnTo>
                  <a:pt x="0" y="1404805"/>
                </a:lnTo>
                <a:lnTo>
                  <a:pt x="966135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/>
        </p:nvSpPr>
        <p:spPr>
          <a:xfrm>
            <a:off x="9585148" y="5503275"/>
            <a:ext cx="1352191" cy="1397381"/>
          </a:xfrm>
          <a:custGeom>
            <a:avLst/>
            <a:gdLst>
              <a:gd name="connsiteX0" fmla="*/ 391161 w 1352191"/>
              <a:gd name="connsiteY0" fmla="*/ 0 h 1397381"/>
              <a:gd name="connsiteX1" fmla="*/ 1352191 w 1352191"/>
              <a:gd name="connsiteY1" fmla="*/ 1397381 h 1397381"/>
              <a:gd name="connsiteX2" fmla="*/ 554059 w 1352191"/>
              <a:gd name="connsiteY2" fmla="*/ 1397381 h 1397381"/>
              <a:gd name="connsiteX3" fmla="*/ 0 w 1352191"/>
              <a:gd name="connsiteY3" fmla="*/ 591754 h 1397381"/>
              <a:gd name="connsiteX4" fmla="*/ 90309 w 1352191"/>
              <a:gd name="connsiteY4" fmla="*/ 450653 h 1397381"/>
              <a:gd name="connsiteX5" fmla="*/ 143955 w 1352191"/>
              <a:gd name="connsiteY5" fmla="*/ 372649 h 1397381"/>
              <a:gd name="connsiteX6" fmla="*/ 141371 w 1352191"/>
              <a:gd name="connsiteY6" fmla="*/ 370872 h 1397381"/>
              <a:gd name="connsiteX7" fmla="*/ 368976 w 1352191"/>
              <a:gd name="connsiteY7" fmla="*/ 15258 h 1397381"/>
              <a:gd name="connsiteX8" fmla="*/ 391161 w 1352191"/>
              <a:gd name="connsiteY8" fmla="*/ 0 h 1397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2191" h="1397381">
                <a:moveTo>
                  <a:pt x="391161" y="0"/>
                </a:moveTo>
                <a:lnTo>
                  <a:pt x="1352191" y="1397381"/>
                </a:lnTo>
                <a:lnTo>
                  <a:pt x="554059" y="1397381"/>
                </a:lnTo>
                <a:lnTo>
                  <a:pt x="0" y="591754"/>
                </a:lnTo>
                <a:lnTo>
                  <a:pt x="90309" y="450653"/>
                </a:lnTo>
                <a:lnTo>
                  <a:pt x="143955" y="372649"/>
                </a:lnTo>
                <a:lnTo>
                  <a:pt x="141371" y="370872"/>
                </a:lnTo>
                <a:lnTo>
                  <a:pt x="368976" y="15258"/>
                </a:lnTo>
                <a:lnTo>
                  <a:pt x="391161" y="0"/>
                </a:lnTo>
                <a:close/>
              </a:path>
            </a:pathLst>
          </a:custGeom>
          <a:solidFill>
            <a:srgbClr val="E49B35">
              <a:alpha val="25000"/>
            </a:srgbClr>
          </a:solidFill>
          <a:ln>
            <a:solidFill>
              <a:srgbClr val="EBDC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9" name="任意多边形 788"/>
          <p:cNvSpPr/>
          <p:nvPr/>
        </p:nvSpPr>
        <p:spPr>
          <a:xfrm flipV="1">
            <a:off x="3302696" y="5881804"/>
            <a:ext cx="1086681" cy="1014296"/>
          </a:xfrm>
          <a:custGeom>
            <a:avLst/>
            <a:gdLst>
              <a:gd name="connsiteX0" fmla="*/ 697568 w 1086681"/>
              <a:gd name="connsiteY0" fmla="*/ 1014296 h 1014296"/>
              <a:gd name="connsiteX1" fmla="*/ 712685 w 1086681"/>
              <a:gd name="connsiteY1" fmla="*/ 1003899 h 1014296"/>
              <a:gd name="connsiteX2" fmla="*/ 1086681 w 1086681"/>
              <a:gd name="connsiteY2" fmla="*/ 419563 h 1014296"/>
              <a:gd name="connsiteX3" fmla="*/ 798132 w 1086681"/>
              <a:gd name="connsiteY3" fmla="*/ 0 h 1014296"/>
              <a:gd name="connsiteX4" fmla="*/ 0 w 1086681"/>
              <a:gd name="connsiteY4" fmla="*/ 0 h 1014296"/>
              <a:gd name="connsiteX5" fmla="*/ 697568 w 1086681"/>
              <a:gd name="connsiteY5" fmla="*/ 1014296 h 101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681" h="1014296">
                <a:moveTo>
                  <a:pt x="697568" y="1014296"/>
                </a:moveTo>
                <a:lnTo>
                  <a:pt x="712685" y="1003899"/>
                </a:lnTo>
                <a:lnTo>
                  <a:pt x="1086681" y="419563"/>
                </a:lnTo>
                <a:lnTo>
                  <a:pt x="798132" y="0"/>
                </a:lnTo>
                <a:lnTo>
                  <a:pt x="0" y="0"/>
                </a:lnTo>
                <a:lnTo>
                  <a:pt x="697568" y="1014296"/>
                </a:lnTo>
                <a:close/>
              </a:path>
            </a:pathLst>
          </a:custGeom>
          <a:solidFill>
            <a:srgbClr val="D57053">
              <a:alpha val="25000"/>
            </a:srgbClr>
          </a:solidFill>
          <a:ln>
            <a:solidFill>
              <a:srgbClr val="EAD3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7" name="任意多边形 686"/>
          <p:cNvSpPr/>
          <p:nvPr/>
        </p:nvSpPr>
        <p:spPr>
          <a:xfrm>
            <a:off x="8185355" y="0"/>
            <a:ext cx="2771399" cy="3463952"/>
          </a:xfrm>
          <a:custGeom>
            <a:avLst/>
            <a:gdLst>
              <a:gd name="connsiteX0" fmla="*/ 0 w 2771399"/>
              <a:gd name="connsiteY0" fmla="*/ 0 h 3463952"/>
              <a:gd name="connsiteX1" fmla="*/ 798131 w 2771399"/>
              <a:gd name="connsiteY1" fmla="*/ 0 h 3463952"/>
              <a:gd name="connsiteX2" fmla="*/ 2771399 w 2771399"/>
              <a:gd name="connsiteY2" fmla="*/ 2869219 h 3463952"/>
              <a:gd name="connsiteX3" fmla="*/ 2397403 w 2771399"/>
              <a:gd name="connsiteY3" fmla="*/ 3453555 h 3463952"/>
              <a:gd name="connsiteX4" fmla="*/ 2382286 w 2771399"/>
              <a:gd name="connsiteY4" fmla="*/ 3463952 h 3463952"/>
              <a:gd name="connsiteX5" fmla="*/ 0 w 2771399"/>
              <a:gd name="connsiteY5" fmla="*/ 0 h 3463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1399" h="3463952">
                <a:moveTo>
                  <a:pt x="0" y="0"/>
                </a:moveTo>
                <a:lnTo>
                  <a:pt x="798131" y="0"/>
                </a:lnTo>
                <a:lnTo>
                  <a:pt x="2771399" y="2869219"/>
                </a:lnTo>
                <a:lnTo>
                  <a:pt x="2397403" y="3453555"/>
                </a:lnTo>
                <a:lnTo>
                  <a:pt x="2382286" y="3463952"/>
                </a:lnTo>
                <a:lnTo>
                  <a:pt x="0" y="0"/>
                </a:lnTo>
                <a:close/>
              </a:path>
            </a:pathLst>
          </a:custGeom>
          <a:solidFill>
            <a:srgbClr val="D57053">
              <a:alpha val="30000"/>
            </a:srgbClr>
          </a:solidFill>
          <a:ln>
            <a:solidFill>
              <a:srgbClr val="EAC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5" name="任意多边形 824"/>
          <p:cNvSpPr/>
          <p:nvPr/>
        </p:nvSpPr>
        <p:spPr>
          <a:xfrm flipH="1" flipV="1">
            <a:off x="6913017" y="1590208"/>
            <a:ext cx="4043737" cy="5305892"/>
          </a:xfrm>
          <a:custGeom>
            <a:avLst/>
            <a:gdLst>
              <a:gd name="connsiteX0" fmla="*/ 389113 w 4043737"/>
              <a:gd name="connsiteY0" fmla="*/ 5305892 h 5305892"/>
              <a:gd name="connsiteX1" fmla="*/ 373996 w 4043737"/>
              <a:gd name="connsiteY1" fmla="*/ 5295495 h 5305892"/>
              <a:gd name="connsiteX2" fmla="*/ 0 w 4043737"/>
              <a:gd name="connsiteY2" fmla="*/ 4711159 h 5305892"/>
              <a:gd name="connsiteX3" fmla="*/ 2281471 w 4043737"/>
              <a:gd name="connsiteY3" fmla="*/ 1393799 h 5305892"/>
              <a:gd name="connsiteX4" fmla="*/ 2285250 w 4043737"/>
              <a:gd name="connsiteY4" fmla="*/ 1396398 h 5305892"/>
              <a:gd name="connsiteX5" fmla="*/ 3245605 w 4043737"/>
              <a:gd name="connsiteY5" fmla="*/ 0 h 5305892"/>
              <a:gd name="connsiteX6" fmla="*/ 4043737 w 4043737"/>
              <a:gd name="connsiteY6" fmla="*/ 0 h 5305892"/>
              <a:gd name="connsiteX7" fmla="*/ 1810872 w 4043737"/>
              <a:gd name="connsiteY7" fmla="*/ 3246685 h 5305892"/>
              <a:gd name="connsiteX8" fmla="*/ 1807092 w 4043737"/>
              <a:gd name="connsiteY8" fmla="*/ 3244086 h 5305892"/>
              <a:gd name="connsiteX9" fmla="*/ 389113 w 4043737"/>
              <a:gd name="connsiteY9" fmla="*/ 5305892 h 53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3737" h="5305892">
                <a:moveTo>
                  <a:pt x="389113" y="5305892"/>
                </a:moveTo>
                <a:lnTo>
                  <a:pt x="373996" y="5295495"/>
                </a:lnTo>
                <a:lnTo>
                  <a:pt x="0" y="4711159"/>
                </a:lnTo>
                <a:lnTo>
                  <a:pt x="2281471" y="1393799"/>
                </a:lnTo>
                <a:lnTo>
                  <a:pt x="2285250" y="1396398"/>
                </a:lnTo>
                <a:lnTo>
                  <a:pt x="3245605" y="0"/>
                </a:lnTo>
                <a:lnTo>
                  <a:pt x="4043737" y="0"/>
                </a:lnTo>
                <a:lnTo>
                  <a:pt x="1810872" y="3246685"/>
                </a:lnTo>
                <a:lnTo>
                  <a:pt x="1807092" y="3244086"/>
                </a:lnTo>
                <a:lnTo>
                  <a:pt x="389113" y="5305892"/>
                </a:lnTo>
                <a:close/>
              </a:path>
            </a:pathLst>
          </a:custGeom>
          <a:solidFill>
            <a:srgbClr val="88A378">
              <a:alpha val="30000"/>
            </a:srgbClr>
          </a:solidFill>
          <a:ln>
            <a:solidFill>
              <a:srgbClr val="D3DCC5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8" name="任意多边形 817"/>
          <p:cNvSpPr/>
          <p:nvPr/>
        </p:nvSpPr>
        <p:spPr>
          <a:xfrm flipV="1">
            <a:off x="7083520" y="5123204"/>
            <a:ext cx="1610447" cy="1772896"/>
          </a:xfrm>
          <a:custGeom>
            <a:avLst/>
            <a:gdLst>
              <a:gd name="connsiteX0" fmla="*/ 391161 w 1610447"/>
              <a:gd name="connsiteY0" fmla="*/ 1772896 h 1772896"/>
              <a:gd name="connsiteX1" fmla="*/ 1610447 w 1610447"/>
              <a:gd name="connsiteY1" fmla="*/ 0 h 1772896"/>
              <a:gd name="connsiteX2" fmla="*/ 812315 w 1610447"/>
              <a:gd name="connsiteY2" fmla="*/ 0 h 1772896"/>
              <a:gd name="connsiteX3" fmla="*/ 0 w 1610447"/>
              <a:gd name="connsiteY3" fmla="*/ 1181142 h 1772896"/>
              <a:gd name="connsiteX4" fmla="*/ 90309 w 1610447"/>
              <a:gd name="connsiteY4" fmla="*/ 1322243 h 1772896"/>
              <a:gd name="connsiteX5" fmla="*/ 143955 w 1610447"/>
              <a:gd name="connsiteY5" fmla="*/ 1400247 h 1772896"/>
              <a:gd name="connsiteX6" fmla="*/ 141371 w 1610447"/>
              <a:gd name="connsiteY6" fmla="*/ 1402024 h 1772896"/>
              <a:gd name="connsiteX7" fmla="*/ 368976 w 1610447"/>
              <a:gd name="connsiteY7" fmla="*/ 1757638 h 1772896"/>
              <a:gd name="connsiteX8" fmla="*/ 391161 w 1610447"/>
              <a:gd name="connsiteY8" fmla="*/ 1772896 h 177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0447" h="1772896">
                <a:moveTo>
                  <a:pt x="391161" y="1772896"/>
                </a:moveTo>
                <a:lnTo>
                  <a:pt x="1610447" y="0"/>
                </a:lnTo>
                <a:lnTo>
                  <a:pt x="812315" y="0"/>
                </a:lnTo>
                <a:lnTo>
                  <a:pt x="0" y="1181142"/>
                </a:lnTo>
                <a:lnTo>
                  <a:pt x="90309" y="1322243"/>
                </a:lnTo>
                <a:lnTo>
                  <a:pt x="143955" y="1400247"/>
                </a:lnTo>
                <a:lnTo>
                  <a:pt x="141371" y="1402024"/>
                </a:lnTo>
                <a:lnTo>
                  <a:pt x="368976" y="1757638"/>
                </a:lnTo>
                <a:lnTo>
                  <a:pt x="391161" y="1772896"/>
                </a:lnTo>
                <a:close/>
              </a:path>
            </a:pathLst>
          </a:custGeom>
          <a:solidFill>
            <a:srgbClr val="ED6F65">
              <a:alpha val="25000"/>
            </a:srgbClr>
          </a:solidFill>
          <a:ln>
            <a:solidFill>
              <a:srgbClr val="F1D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flipH="1" flipV="1">
            <a:off x="1562519" y="5459183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5249">
              <a:alpha val="35000"/>
            </a:srgbClr>
          </a:solidFill>
          <a:ln>
            <a:solidFill>
              <a:srgbClr val="EFB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 flipV="1">
            <a:off x="4012411" y="4491805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89A67A">
              <a:alpha val="35000"/>
            </a:srgbClr>
          </a:solidFill>
          <a:ln>
            <a:solidFill>
              <a:srgbClr val="CFDA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694090" y="5123204"/>
            <a:ext cx="768171" cy="594733"/>
          </a:xfrm>
          <a:custGeom>
            <a:avLst/>
            <a:gdLst>
              <a:gd name="connsiteX0" fmla="*/ 380650 w 768171"/>
              <a:gd name="connsiteY0" fmla="*/ 0 h 594733"/>
              <a:gd name="connsiteX1" fmla="*/ 386064 w 768171"/>
              <a:gd name="connsiteY1" fmla="*/ 7873 h 594733"/>
              <a:gd name="connsiteX2" fmla="*/ 479739 w 768171"/>
              <a:gd name="connsiteY2" fmla="*/ 144080 h 594733"/>
              <a:gd name="connsiteX3" fmla="*/ 530801 w 768171"/>
              <a:gd name="connsiteY3" fmla="*/ 223861 h 594733"/>
              <a:gd name="connsiteX4" fmla="*/ 758406 w 768171"/>
              <a:gd name="connsiteY4" fmla="*/ 579475 h 594733"/>
              <a:gd name="connsiteX5" fmla="*/ 768171 w 768171"/>
              <a:gd name="connsiteY5" fmla="*/ 594733 h 594733"/>
              <a:gd name="connsiteX6" fmla="*/ 0 w 768171"/>
              <a:gd name="connsiteY6" fmla="*/ 594733 h 594733"/>
              <a:gd name="connsiteX7" fmla="*/ 6654 w 768171"/>
              <a:gd name="connsiteY7" fmla="*/ 584336 h 59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8171" h="594733">
                <a:moveTo>
                  <a:pt x="380650" y="0"/>
                </a:moveTo>
                <a:lnTo>
                  <a:pt x="386064" y="7873"/>
                </a:lnTo>
                <a:lnTo>
                  <a:pt x="479739" y="144080"/>
                </a:lnTo>
                <a:lnTo>
                  <a:pt x="530801" y="223861"/>
                </a:lnTo>
                <a:lnTo>
                  <a:pt x="758406" y="579475"/>
                </a:lnTo>
                <a:lnTo>
                  <a:pt x="768171" y="594733"/>
                </a:lnTo>
                <a:lnTo>
                  <a:pt x="0" y="594733"/>
                </a:lnTo>
                <a:lnTo>
                  <a:pt x="6654" y="584336"/>
                </a:lnTo>
                <a:close/>
              </a:path>
            </a:pathLst>
          </a:custGeom>
          <a:solidFill>
            <a:srgbClr val="ED6F65">
              <a:alpha val="35000"/>
            </a:srgbClr>
          </a:solidFill>
          <a:ln>
            <a:solidFill>
              <a:srgbClr val="F2C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>
            <a:off x="796570" y="776907"/>
            <a:ext cx="789739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平行四边形 40"/>
          <p:cNvSpPr/>
          <p:nvPr/>
        </p:nvSpPr>
        <p:spPr>
          <a:xfrm>
            <a:off x="361594" y="316056"/>
            <a:ext cx="1038811" cy="479165"/>
          </a:xfrm>
          <a:prstGeom prst="parallelogram">
            <a:avLst/>
          </a:prstGeom>
          <a:solidFill>
            <a:srgbClr val="346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370687" y="294028"/>
            <a:ext cx="102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310871" y="2226791"/>
            <a:ext cx="658265" cy="423548"/>
          </a:xfrm>
          <a:prstGeom prst="rect">
            <a:avLst/>
          </a:prstGeom>
          <a:solidFill>
            <a:srgbClr val="ED71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310871" y="3142459"/>
            <a:ext cx="658265" cy="423548"/>
          </a:xfrm>
          <a:prstGeom prst="rect">
            <a:avLst/>
          </a:prstGeom>
          <a:solidFill>
            <a:srgbClr val="89A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1327963" y="4701159"/>
            <a:ext cx="658265" cy="423548"/>
          </a:xfrm>
          <a:prstGeom prst="rect">
            <a:avLst/>
          </a:prstGeom>
          <a:solidFill>
            <a:srgbClr val="E49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2068428" y="2113273"/>
            <a:ext cx="8238541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Nginx 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负载均衡</a:t>
            </a:r>
            <a:endParaRPr lang="zh-CN" altLang="en-US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084482" y="3068431"/>
            <a:ext cx="8926281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总共</a:t>
            </a: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4000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个请求，平均每秒并发量是</a:t>
            </a: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en-US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endParaRPr lang="en-US" altLang="zh-CN" sz="24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这时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每个请求平均花费只有</a:t>
            </a: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225ms</a:t>
            </a:r>
            <a:endParaRPr lang="en-US" altLang="zh-CN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058359" y="4531045"/>
            <a:ext cx="58405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使用了</a:t>
            </a:r>
            <a:r>
              <a:rPr lang="en-US" altLang="zh-CN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WSGI</a:t>
            </a:r>
            <a:r>
              <a:rPr lang="zh-CN" altLang="en-US" sz="2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技术，提高了服务器稳定性</a:t>
            </a:r>
            <a:endParaRPr lang="zh-CN" altLang="en-US" sz="2400" kern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310871" y="1056436"/>
            <a:ext cx="3078506" cy="753101"/>
            <a:chOff x="1188069" y="1551212"/>
            <a:chExt cx="2507160" cy="423548"/>
          </a:xfrm>
        </p:grpSpPr>
        <p:sp>
          <p:nvSpPr>
            <p:cNvPr id="58" name="矩形 57"/>
            <p:cNvSpPr/>
            <p:nvPr/>
          </p:nvSpPr>
          <p:spPr>
            <a:xfrm>
              <a:off x="1188069" y="1551212"/>
              <a:ext cx="2502541" cy="423548"/>
            </a:xfrm>
            <a:prstGeom prst="rect">
              <a:avLst/>
            </a:prstGeom>
            <a:solidFill>
              <a:srgbClr val="508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1202239" y="1562931"/>
              <a:ext cx="2492990" cy="3635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服务器性能</a:t>
              </a:r>
              <a:endPara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527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3" grpId="0" animBg="1"/>
          <p:bldP spid="45" grpId="0" animBg="1"/>
          <p:bldP spid="52" grpId="0"/>
          <p:bldP spid="53" grpId="0"/>
          <p:bldP spid="5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43" grpId="0" animBg="1"/>
          <p:bldP spid="45" grpId="0" animBg="1"/>
          <p:bldP spid="52" grpId="0"/>
          <p:bldP spid="53" grpId="0"/>
          <p:bldP spid="56" grpId="0"/>
        </p:bldLst>
      </p:timing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1139</Words>
  <Application>Microsoft Office PowerPoint</Application>
  <PresentationFormat>宽屏</PresentationFormat>
  <Paragraphs>88</Paragraphs>
  <Slides>11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WXB</cp:lastModifiedBy>
  <cp:revision>166</cp:revision>
  <dcterms:created xsi:type="dcterms:W3CDTF">2014-12-17T13:36:09Z</dcterms:created>
  <dcterms:modified xsi:type="dcterms:W3CDTF">2016-09-13T02:43:38Z</dcterms:modified>
</cp:coreProperties>
</file>

<file path=docProps/thumbnail.jpeg>
</file>